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346" r:id="rId3"/>
    <p:sldId id="358" r:id="rId4"/>
    <p:sldId id="356" r:id="rId5"/>
    <p:sldId id="360" r:id="rId6"/>
    <p:sldId id="353" r:id="rId7"/>
    <p:sldId id="354" r:id="rId8"/>
    <p:sldId id="357" r:id="rId9"/>
    <p:sldId id="373" r:id="rId10"/>
    <p:sldId id="370" r:id="rId11"/>
    <p:sldId id="372" r:id="rId12"/>
    <p:sldId id="374" r:id="rId13"/>
    <p:sldId id="375" r:id="rId14"/>
    <p:sldId id="376" r:id="rId15"/>
    <p:sldId id="345" r:id="rId16"/>
    <p:sldId id="359" r:id="rId17"/>
    <p:sldId id="361" r:id="rId18"/>
    <p:sldId id="366" r:id="rId19"/>
    <p:sldId id="367" r:id="rId20"/>
    <p:sldId id="365" r:id="rId21"/>
    <p:sldId id="368" r:id="rId22"/>
    <p:sldId id="369" r:id="rId23"/>
    <p:sldId id="371" r:id="rId24"/>
    <p:sldId id="363" r:id="rId2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0"/>
    <p:restoredTop sz="75306"/>
  </p:normalViewPr>
  <p:slideViewPr>
    <p:cSldViewPr snapToGrid="0" snapToObjects="1">
      <p:cViewPr varScale="1">
        <p:scale>
          <a:sx n="126" d="100"/>
          <a:sy n="126" d="100"/>
        </p:scale>
        <p:origin x="52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also create pages that incorporate calls to this API: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WILL ADD MORE DETAILS SOON.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04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that generates the request and then processes the response</a:t>
            </a:r>
          </a:p>
          <a:p>
            <a:r>
              <a:rPr lang="en-US" dirty="0"/>
              <a:t>  - This is just like the code we saw in the API class</a:t>
            </a:r>
          </a:p>
          <a:p>
            <a:r>
              <a:rPr lang="en-US" dirty="0"/>
              <a:t>  - So very similar to how we were making requests of Open Weather and processing its results.</a:t>
            </a:r>
          </a:p>
          <a:p>
            <a:r>
              <a:rPr lang="en-US" dirty="0"/>
              <a:t>  - But now the request is going to our API hander.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WILL ADD MORE DETAILS SOON.</a:t>
            </a:r>
          </a:p>
          <a:p>
            <a:endParaRPr lang="en-US" dirty="0"/>
          </a:p>
          <a:p>
            <a:r>
              <a:rPr lang="en-US" dirty="0"/>
              <a:t>How can we display the second course?</a:t>
            </a:r>
          </a:p>
        </p:txBody>
      </p:sp>
    </p:spTree>
    <p:extLst>
      <p:ext uri="{BB962C8B-B14F-4D97-AF65-F5344CB8AC3E}">
        <p14:creationId xmlns:p14="http://schemas.microsoft.com/office/powerpoint/2010/main" val="297970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API handers can do more sophisticated things.</a:t>
            </a:r>
          </a:p>
          <a:p>
            <a:endParaRPr lang="en-US" dirty="0"/>
          </a:p>
          <a:p>
            <a:r>
              <a:rPr lang="en-US" dirty="0"/>
              <a:t>For example, they can make SQL queries and access a database.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WILL ADD MORE DETAILS SOON.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65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then make a page that makes a request and processes the results.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WILL ADD MORE DETAILS SOON.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66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the JavaScript is very similar to what we have seen in the past.</a:t>
            </a:r>
          </a:p>
          <a:p>
            <a:r>
              <a:rPr lang="en-US" dirty="0"/>
              <a:t> - The request is just different.</a:t>
            </a:r>
          </a:p>
          <a:p>
            <a:r>
              <a:rPr lang="en-US" dirty="0"/>
              <a:t> - The response JSON will be different</a:t>
            </a:r>
          </a:p>
          <a:p>
            <a:r>
              <a:rPr lang="en-US" dirty="0"/>
              <a:t> - So the way that we process the result is adapted to that JSON.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WILL ADD MORE DETAILS SOON.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can we also get and display the city name?</a:t>
            </a:r>
          </a:p>
        </p:txBody>
      </p:sp>
    </p:spTree>
    <p:extLst>
      <p:ext uri="{BB962C8B-B14F-4D97-AF65-F5344CB8AC3E}">
        <p14:creationId xmlns:p14="http://schemas.microsoft.com/office/powerpoint/2010/main" val="293301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perspective of the back end</a:t>
            </a:r>
          </a:p>
          <a:p>
            <a:r>
              <a:rPr lang="en-US" dirty="0"/>
              <a:t>  - our Weather page is static.</a:t>
            </a:r>
          </a:p>
          <a:p>
            <a:r>
              <a:rPr lang="en-US" dirty="0"/>
              <a:t>  - everyone who loads that page gets the same thing</a:t>
            </a:r>
          </a:p>
          <a:p>
            <a:r>
              <a:rPr lang="en-US" dirty="0"/>
              <a:t>  - it is just html, </a:t>
            </a:r>
            <a:r>
              <a:rPr lang="en-US" dirty="0" err="1"/>
              <a:t>javascript</a:t>
            </a:r>
            <a:r>
              <a:rPr lang="en-US" dirty="0"/>
              <a:t> read from a file.</a:t>
            </a:r>
          </a:p>
          <a:p>
            <a:endParaRPr lang="en-US" dirty="0"/>
          </a:p>
          <a:p>
            <a:r>
              <a:rPr lang="en-US" dirty="0" err="1"/>
              <a:t>FarmData</a:t>
            </a:r>
            <a:r>
              <a:rPr lang="en-US" dirty="0"/>
              <a:t> is Dynamic </a:t>
            </a:r>
          </a:p>
          <a:p>
            <a:r>
              <a:rPr lang="en-US" dirty="0"/>
              <a:t>  - Form is used to generate a request</a:t>
            </a:r>
          </a:p>
          <a:p>
            <a:r>
              <a:rPr lang="en-US" dirty="0"/>
              <a:t>  - Information about what is wanted is sent to the server as query parameters.</a:t>
            </a:r>
          </a:p>
          <a:p>
            <a:r>
              <a:rPr lang="en-US" dirty="0"/>
              <a:t>  - Server uses that to access the database</a:t>
            </a:r>
          </a:p>
          <a:p>
            <a:r>
              <a:rPr lang="en-US" dirty="0"/>
              <a:t>    - Dynamically generates a static HTML page with the results</a:t>
            </a:r>
          </a:p>
          <a:p>
            <a:r>
              <a:rPr lang="en-US" dirty="0"/>
              <a:t>    - Returns that page to the browser.</a:t>
            </a:r>
          </a:p>
          <a:p>
            <a:r>
              <a:rPr lang="en-US" dirty="0"/>
              <a:t>  - There is not a page for every day, every crop, every field</a:t>
            </a:r>
          </a:p>
          <a:p>
            <a:r>
              <a:rPr lang="en-US" dirty="0"/>
              <a:t>    - That would be silly.</a:t>
            </a:r>
          </a:p>
          <a:p>
            <a:r>
              <a:rPr lang="en-US" dirty="0"/>
              <a:t>    - the page is built on demand by a program and returned.</a:t>
            </a:r>
          </a:p>
          <a:p>
            <a:endParaRPr lang="en-US" dirty="0"/>
          </a:p>
          <a:p>
            <a:r>
              <a:rPr lang="en-US" dirty="0"/>
              <a:t>Now you might be thinking...</a:t>
            </a:r>
          </a:p>
          <a:p>
            <a:r>
              <a:rPr lang="en-US" dirty="0"/>
              <a:t>  - Getting the weather is dynamic</a:t>
            </a:r>
          </a:p>
          <a:p>
            <a:r>
              <a:rPr lang="en-US" dirty="0"/>
              <a:t>    - and you’d be right…</a:t>
            </a:r>
          </a:p>
          <a:p>
            <a:r>
              <a:rPr lang="en-US" dirty="0"/>
              <a:t>  - the step of making the API request is backend dynamic content.</a:t>
            </a:r>
          </a:p>
          <a:p>
            <a:r>
              <a:rPr lang="en-US" dirty="0"/>
              <a:t>  - generating the response is dynamic and happens on the server.</a:t>
            </a:r>
          </a:p>
          <a:p>
            <a:endParaRPr lang="en-US" dirty="0"/>
          </a:p>
          <a:p>
            <a:r>
              <a:rPr lang="en-US" dirty="0"/>
              <a:t>Today, we’ll talk about that back end dynamic content</a:t>
            </a:r>
          </a:p>
          <a:p>
            <a:r>
              <a:rPr lang="en-US" dirty="0"/>
              <a:t>  - some of the ways it is generated</a:t>
            </a:r>
          </a:p>
        </p:txBody>
      </p:sp>
    </p:spTree>
    <p:extLst>
      <p:ext uri="{BB962C8B-B14F-4D97-AF65-F5344CB8AC3E}">
        <p14:creationId xmlns:p14="http://schemas.microsoft.com/office/powerpoint/2010/main" val="1404820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interleave html and JSP blocks</a:t>
            </a:r>
          </a:p>
          <a:p>
            <a:endParaRPr lang="en-US" dirty="0"/>
          </a:p>
          <a:p>
            <a:r>
              <a:rPr lang="en-US" dirty="0"/>
              <a:t>Declaration block: &lt;%!  %&gt;</a:t>
            </a:r>
          </a:p>
          <a:p>
            <a:r>
              <a:rPr lang="en-US" dirty="0"/>
              <a:t>  Variables, functions, objects usable elsewhere.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Clever idea…</a:t>
            </a:r>
          </a:p>
          <a:p>
            <a:r>
              <a:rPr lang="en-US" dirty="0"/>
              <a:t>  - Compiled to a java servlet that generates the whole page.</a:t>
            </a:r>
          </a:p>
          <a:p>
            <a:r>
              <a:rPr lang="en-US" dirty="0"/>
              <a:t>  - static html becomes </a:t>
            </a:r>
            <a:r>
              <a:rPr lang="en-US" dirty="0" err="1"/>
              <a:t>out.println</a:t>
            </a:r>
            <a:r>
              <a:rPr lang="en-US" dirty="0"/>
              <a:t> statements</a:t>
            </a:r>
          </a:p>
          <a:p>
            <a:r>
              <a:rPr lang="en-US" dirty="0"/>
              <a:t>  - other code stays code</a:t>
            </a:r>
          </a:p>
          <a:p>
            <a:r>
              <a:rPr lang="en-US" dirty="0"/>
              <a:t>  - one big long main method</a:t>
            </a:r>
          </a:p>
          <a:p>
            <a:r>
              <a:rPr lang="en-US" dirty="0"/>
              <a:t>  - compile it </a:t>
            </a:r>
          </a:p>
          <a:p>
            <a:r>
              <a:rPr lang="en-US" dirty="0"/>
              <a:t>  - run it</a:t>
            </a:r>
          </a:p>
          <a:p>
            <a:r>
              <a:rPr lang="en-US" dirty="0"/>
              <a:t>  - return page as output</a:t>
            </a:r>
          </a:p>
          <a:p>
            <a:r>
              <a:rPr lang="en-US" dirty="0"/>
              <a:t>  - Fun extension to our web </a:t>
            </a:r>
            <a:r>
              <a:rPr lang="en-US" dirty="0" err="1"/>
              <a:t>broswer</a:t>
            </a:r>
            <a:r>
              <a:rPr lang="en-US" dirty="0"/>
              <a:t>… process JSP pages.</a:t>
            </a:r>
          </a:p>
          <a:p>
            <a:endParaRPr lang="en-US" dirty="0"/>
          </a:p>
          <a:p>
            <a:r>
              <a:rPr lang="en-US" dirty="0"/>
              <a:t>Abstraction</a:t>
            </a:r>
          </a:p>
          <a:p>
            <a:r>
              <a:rPr lang="en-US" dirty="0"/>
              <a:t>  - Lots of </a:t>
            </a:r>
            <a:r>
              <a:rPr lang="en-US" dirty="0" err="1"/>
              <a:t>println</a:t>
            </a:r>
            <a:r>
              <a:rPr lang="en-US" dirty="0"/>
              <a:t> statements in servlets</a:t>
            </a:r>
          </a:p>
          <a:p>
            <a:r>
              <a:rPr lang="en-US" dirty="0"/>
              <a:t>  - annoying and tedious for pages that are mostly static</a:t>
            </a:r>
          </a:p>
          <a:p>
            <a:r>
              <a:rPr lang="en-US" dirty="0"/>
              <a:t>  - build an abstraction so you don’t have to do that stuff!</a:t>
            </a:r>
          </a:p>
          <a:p>
            <a:endParaRPr lang="en-US" dirty="0"/>
          </a:p>
          <a:p>
            <a:r>
              <a:rPr lang="en-US" dirty="0"/>
              <a:t>==</a:t>
            </a:r>
          </a:p>
          <a:p>
            <a:endParaRPr lang="en-US" dirty="0"/>
          </a:p>
          <a:p>
            <a:r>
              <a:rPr lang="en-US" dirty="0"/>
              <a:t>&lt;html&gt;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&lt;title&gt;JSP Example&lt;/title&gt;</a:t>
            </a:r>
          </a:p>
          <a:p>
            <a:r>
              <a:rPr lang="en-US" dirty="0"/>
              <a:t>  &lt;/head&gt;</a:t>
            </a:r>
          </a:p>
          <a:p>
            <a:r>
              <a:rPr lang="en-US" dirty="0"/>
              <a:t>  &lt;body&gt;</a:t>
            </a:r>
          </a:p>
          <a:p>
            <a:endParaRPr lang="en-US" dirty="0"/>
          </a:p>
          <a:p>
            <a:r>
              <a:rPr lang="en-US" dirty="0"/>
              <a:t>  &lt;%!</a:t>
            </a:r>
          </a:p>
          <a:p>
            <a:r>
              <a:rPr lang="en-US" dirty="0"/>
              <a:t>  int[] courses = { 132, 190, 232, 256, </a:t>
            </a:r>
          </a:p>
          <a:p>
            <a:r>
              <a:rPr lang="en-US" dirty="0"/>
              <a:t>                    290, 314, 332, 491, 492 };</a:t>
            </a:r>
          </a:p>
          <a:p>
            <a:r>
              <a:rPr lang="en-US" dirty="0"/>
              <a:t>  %&gt;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&lt;h1&gt;Required COMP Courses&lt;/h1&gt;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&lt;p&gt;There are &lt;% </a:t>
            </a:r>
            <a:r>
              <a:rPr lang="en-US" dirty="0" err="1"/>
              <a:t>out.println</a:t>
            </a:r>
            <a:r>
              <a:rPr lang="en-US" dirty="0"/>
              <a:t>(</a:t>
            </a:r>
            <a:r>
              <a:rPr lang="en-US" dirty="0" err="1"/>
              <a:t>courses.length</a:t>
            </a:r>
            <a:r>
              <a:rPr lang="en-US" dirty="0"/>
              <a:t>); %&gt; </a:t>
            </a:r>
            <a:r>
              <a:rPr lang="en-US" dirty="0" err="1"/>
              <a:t>requried</a:t>
            </a:r>
            <a:r>
              <a:rPr lang="en-US" dirty="0"/>
              <a:t> courses.&lt;/p&gt;</a:t>
            </a:r>
          </a:p>
          <a:p>
            <a:endParaRPr lang="en-US" dirty="0"/>
          </a:p>
          <a:p>
            <a:r>
              <a:rPr lang="en-US" dirty="0"/>
              <a:t>  &lt;ul&gt;</a:t>
            </a:r>
          </a:p>
          <a:p>
            <a:r>
              <a:rPr lang="en-US" dirty="0"/>
              <a:t>  &lt;%</a:t>
            </a:r>
          </a:p>
          <a:p>
            <a:r>
              <a:rPr lang="en-US" dirty="0"/>
              <a:t>    for (int course : courses) {</a:t>
            </a:r>
          </a:p>
          <a:p>
            <a:r>
              <a:rPr lang="en-US" dirty="0"/>
              <a:t>      </a:t>
            </a:r>
            <a:r>
              <a:rPr lang="en-US" dirty="0" err="1"/>
              <a:t>out.println</a:t>
            </a:r>
            <a:r>
              <a:rPr lang="en-US" dirty="0"/>
              <a:t>("&lt;li&gt;COMP " + course + "&lt;/li&gt;");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%&gt;</a:t>
            </a:r>
          </a:p>
          <a:p>
            <a:r>
              <a:rPr lang="en-US" dirty="0"/>
              <a:t>  &lt;/ul&gt;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61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intermix java and html</a:t>
            </a:r>
          </a:p>
          <a:p>
            <a:r>
              <a:rPr lang="en-US" dirty="0"/>
              <a:t>  - every html line is just turned into a </a:t>
            </a:r>
            <a:r>
              <a:rPr lang="en-US" dirty="0" err="1"/>
              <a:t>println</a:t>
            </a:r>
            <a:endParaRPr lang="en-US" dirty="0"/>
          </a:p>
          <a:p>
            <a:endParaRPr lang="en-US" dirty="0"/>
          </a:p>
          <a:p>
            <a:r>
              <a:rPr lang="en-US" dirty="0"/>
              <a:t>Also, in FOR example:</a:t>
            </a:r>
          </a:p>
          <a:p>
            <a:r>
              <a:rPr lang="en-US" dirty="0"/>
              <a:t>  - &lt;%= </a:t>
            </a:r>
          </a:p>
          <a:p>
            <a:r>
              <a:rPr lang="en-US" dirty="0"/>
              <a:t>    - allows you to just use the value of a variable.</a:t>
            </a:r>
          </a:p>
          <a:p>
            <a:r>
              <a:rPr lang="en-US" dirty="0"/>
              <a:t>    - don’t need to </a:t>
            </a:r>
            <a:r>
              <a:rPr lang="en-US" dirty="0" err="1"/>
              <a:t>println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3450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comp256/jsp2.jsp</a:t>
            </a:r>
          </a:p>
          <a:p>
            <a:endParaRPr lang="en-US" dirty="0"/>
          </a:p>
          <a:p>
            <a:r>
              <a:rPr lang="en-US" dirty="0"/>
              <a:t>Demo by pasting the URL.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/>
              <a:t>http://localhost:8080/comp256/jsp2.jsp?first_name=Zara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Request is an object defined in all JSP pages that you can 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3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Back-end languages</a:t>
            </a:r>
          </a:p>
          <a:p>
            <a:endParaRPr lang="en-US" dirty="0"/>
          </a:p>
          <a:p>
            <a:r>
              <a:rPr lang="en-US" dirty="0"/>
              <a:t>The web server as we have seen it </a:t>
            </a:r>
          </a:p>
          <a:p>
            <a:r>
              <a:rPr lang="en-US" dirty="0"/>
              <a:t>  - serves up html/</a:t>
            </a:r>
            <a:r>
              <a:rPr lang="en-US" dirty="0" err="1"/>
              <a:t>css</a:t>
            </a:r>
            <a:r>
              <a:rPr lang="en-US" dirty="0"/>
              <a:t>/JavaScript in response to requests from the front-end.</a:t>
            </a:r>
          </a:p>
          <a:p>
            <a:r>
              <a:rPr lang="en-US" dirty="0"/>
              <a:t>  - That has been static content in the web pages (.html files) thus far.</a:t>
            </a:r>
          </a:p>
          <a:p>
            <a:endParaRPr lang="en-US" dirty="0"/>
          </a:p>
          <a:p>
            <a:r>
              <a:rPr lang="en-US" dirty="0"/>
              <a:t>But we saw when looking at API’s is that some requests contain dynamic content.</a:t>
            </a:r>
          </a:p>
          <a:p>
            <a:r>
              <a:rPr lang="en-US" dirty="0"/>
              <a:t>  - We saw we can request weather data for a zip code</a:t>
            </a:r>
          </a:p>
          <a:p>
            <a:r>
              <a:rPr lang="en-US" dirty="0"/>
              <a:t>  - the server will not have a separate file for each zip code sitting there</a:t>
            </a:r>
          </a:p>
          <a:p>
            <a:r>
              <a:rPr lang="en-US" dirty="0"/>
              <a:t>  - it generates that information dynamically by running programs.</a:t>
            </a:r>
          </a:p>
          <a:p>
            <a:r>
              <a:rPr lang="en-US" dirty="0"/>
              <a:t>    - And almost always those programs get their data from a database.</a:t>
            </a:r>
          </a:p>
          <a:p>
            <a:r>
              <a:rPr lang="en-US" dirty="0"/>
              <a:t>    - As we saw last class getting data from the database (at least and RDBMS) uses SQL.</a:t>
            </a:r>
          </a:p>
        </p:txBody>
      </p:sp>
    </p:spTree>
    <p:extLst>
      <p:ext uri="{BB962C8B-B14F-4D97-AF65-F5344CB8AC3E}">
        <p14:creationId xmlns:p14="http://schemas.microsoft.com/office/powerpoint/2010/main" val="845941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Pasting the URL is not particularly convenient.</a:t>
            </a:r>
          </a:p>
          <a:p>
            <a:r>
              <a:rPr lang="en-US" dirty="0"/>
              <a:t>HTML forms provide a convenient way to generate requests with query parameters.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20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23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Routing… complexity hidden from us.</a:t>
            </a:r>
          </a:p>
          <a:p>
            <a:r>
              <a:rPr lang="en-US" dirty="0"/>
              <a:t>Abstraction:</a:t>
            </a:r>
          </a:p>
          <a:p>
            <a:r>
              <a:rPr lang="en-US" dirty="0"/>
              <a:t>  - All the frameworks just setup routing so that the info gets to the right function,</a:t>
            </a:r>
          </a:p>
          <a:p>
            <a:r>
              <a:rPr lang="en-US" dirty="0"/>
              <a:t>  - And that the response gets sent back to the requestor.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of what this looks like in Express.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77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Endpiont</a:t>
            </a:r>
            <a:r>
              <a:rPr lang="en-US" dirty="0"/>
              <a:t> can be broken into two parts:</a:t>
            </a:r>
          </a:p>
          <a:p>
            <a:r>
              <a:rPr lang="en-US" dirty="0"/>
              <a:t>  - server – the name of the web server to send the request to.</a:t>
            </a:r>
          </a:p>
          <a:p>
            <a:r>
              <a:rPr lang="en-US" dirty="0"/>
              <a:t>    - may also hear ”domain”</a:t>
            </a:r>
          </a:p>
          <a:p>
            <a:r>
              <a:rPr lang="en-US" dirty="0"/>
              <a:t>    - Like the restaurant </a:t>
            </a:r>
          </a:p>
          <a:p>
            <a:r>
              <a:rPr lang="en-US" dirty="0"/>
              <a:t>  - service – the specific thing you are asking for from that server. </a:t>
            </a:r>
          </a:p>
          <a:p>
            <a:r>
              <a:rPr lang="en-US" dirty="0"/>
              <a:t>    - Like asking ordering from the bar, the appetizers or the mains</a:t>
            </a:r>
          </a:p>
          <a:p>
            <a:r>
              <a:rPr lang="en-US" dirty="0"/>
              <a:t>    - Each service is a essentially a back-end program that is run by the web server</a:t>
            </a:r>
          </a:p>
          <a:p>
            <a:r>
              <a:rPr lang="en-US" dirty="0"/>
              <a:t>    - The service generates the response and the server returns it to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0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we can divide back end content into two broad </a:t>
            </a:r>
            <a:r>
              <a:rPr lang="en-US" dirty="0" err="1"/>
              <a:t>categoreis</a:t>
            </a:r>
            <a:r>
              <a:rPr lang="en-US" dirty="0"/>
              <a:t>:</a:t>
            </a:r>
          </a:p>
          <a:p>
            <a:r>
              <a:rPr lang="en-US" dirty="0"/>
              <a:t>  Static</a:t>
            </a:r>
          </a:p>
          <a:p>
            <a:r>
              <a:rPr lang="en-US" dirty="0"/>
              <a:t>  Dynamic</a:t>
            </a:r>
          </a:p>
          <a:p>
            <a:endParaRPr lang="en-US" dirty="0"/>
          </a:p>
          <a:p>
            <a:r>
              <a:rPr lang="en-US" dirty="0"/>
              <a:t>Static Content: Web server serves static content all on its own.</a:t>
            </a:r>
          </a:p>
          <a:p>
            <a:r>
              <a:rPr lang="en-US" dirty="0"/>
              <a:t>  - These are just files that sit on the server</a:t>
            </a:r>
          </a:p>
          <a:p>
            <a:r>
              <a:rPr lang="en-US" dirty="0"/>
              <a:t>    - They contain HTML/CSS/JS source code</a:t>
            </a:r>
          </a:p>
          <a:p>
            <a:r>
              <a:rPr lang="en-US" dirty="0"/>
              <a:t>    - They may be images, sounds, videos or JSON/XML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    - they are sent back to the client as is.</a:t>
            </a:r>
          </a:p>
          <a:p>
            <a:r>
              <a:rPr lang="en-US" dirty="0"/>
              <a:t>  - The URLs from the client requests a specific file</a:t>
            </a:r>
          </a:p>
          <a:p>
            <a:r>
              <a:rPr lang="en-US" dirty="0"/>
              <a:t>    - Server receives the request</a:t>
            </a:r>
          </a:p>
          <a:p>
            <a:r>
              <a:rPr lang="en-US" dirty="0"/>
              <a:t>    - reads the file</a:t>
            </a:r>
          </a:p>
          <a:p>
            <a:r>
              <a:rPr lang="en-US" dirty="0"/>
              <a:t>    - returns the result</a:t>
            </a:r>
          </a:p>
          <a:p>
            <a:r>
              <a:rPr lang="en-US" dirty="0"/>
              <a:t>    - This is what the web server you will be writing in lab does.</a:t>
            </a:r>
          </a:p>
          <a:p>
            <a:r>
              <a:rPr lang="en-US" dirty="0"/>
              <a:t>      - Cannot be customized or changed on the fly (i.e. everyone gets the same thing)</a:t>
            </a:r>
          </a:p>
          <a:p>
            <a:endParaRPr lang="en-US" dirty="0"/>
          </a:p>
          <a:p>
            <a:r>
              <a:rPr lang="en-US" dirty="0"/>
              <a:t>Dynamic Content: Web server hands off the request to a program that is run on the server.</a:t>
            </a:r>
          </a:p>
          <a:p>
            <a:r>
              <a:rPr lang="en-US" dirty="0"/>
              <a:t>  - That program processes the request and generates a response </a:t>
            </a:r>
          </a:p>
          <a:p>
            <a:r>
              <a:rPr lang="en-US" dirty="0"/>
              <a:t>  - The content of the response can be, and often is, exactly the same type of stuff as static content.</a:t>
            </a:r>
          </a:p>
          <a:p>
            <a:r>
              <a:rPr lang="en-US" dirty="0"/>
              <a:t>  - But here the content here does not entirely exist in a file</a:t>
            </a:r>
          </a:p>
          <a:p>
            <a:r>
              <a:rPr lang="en-US" dirty="0"/>
              <a:t>  - Instead, the back-end program runs and produces the content</a:t>
            </a:r>
          </a:p>
          <a:p>
            <a:r>
              <a:rPr lang="en-US" dirty="0"/>
              <a:t>  - This allows the content to be customized to each request. </a:t>
            </a:r>
          </a:p>
          <a:p>
            <a:r>
              <a:rPr lang="en-US" dirty="0"/>
              <a:t>    - using date / time / location / profiles / query parameters,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Typically, the running program uses a database to get the information it uses to generate the response.</a:t>
            </a:r>
          </a:p>
          <a:p>
            <a:endParaRPr lang="en-US" dirty="0"/>
          </a:p>
          <a:p>
            <a:r>
              <a:rPr lang="en-US" dirty="0"/>
              <a:t>All of the content types are the same.</a:t>
            </a:r>
          </a:p>
          <a:p>
            <a:r>
              <a:rPr lang="en-US" dirty="0"/>
              <a:t>  - just where it comes from is different</a:t>
            </a:r>
          </a:p>
          <a:p>
            <a:r>
              <a:rPr lang="en-US" dirty="0"/>
              <a:t>  - Static – it is just read from a file as is.</a:t>
            </a:r>
          </a:p>
          <a:p>
            <a:r>
              <a:rPr lang="en-US" dirty="0"/>
              <a:t>  - Dynamic – it is generated by a running back-end program</a:t>
            </a:r>
          </a:p>
          <a:p>
            <a:r>
              <a:rPr lang="en-US" dirty="0"/>
              <a:t>    - Which might include reading some content from a file and adapting.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9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just described dynamic back end content is generated by a program running on the server.</a:t>
            </a:r>
          </a:p>
          <a:p>
            <a:r>
              <a:rPr lang="en-US" dirty="0"/>
              <a:t>There are three general ways in which this is accomplished:</a:t>
            </a:r>
          </a:p>
          <a:p>
            <a:r>
              <a:rPr lang="en-US" dirty="0"/>
              <a:t>  - Page Generation</a:t>
            </a:r>
          </a:p>
          <a:p>
            <a:r>
              <a:rPr lang="en-US" dirty="0"/>
              <a:t>  - Server Pages</a:t>
            </a:r>
          </a:p>
          <a:p>
            <a:r>
              <a:rPr lang="en-US" dirty="0"/>
              <a:t>  - API Endpoint Handlers</a:t>
            </a:r>
          </a:p>
          <a:p>
            <a:endParaRPr lang="en-US" dirty="0"/>
          </a:p>
          <a:p>
            <a:r>
              <a:rPr lang="en-US" dirty="0"/>
              <a:t>We’ll look at each of these.</a:t>
            </a:r>
          </a:p>
          <a:p>
            <a:r>
              <a:rPr lang="en-US" dirty="0"/>
              <a:t>  - We will briefly see Page Generation and Server Pages</a:t>
            </a:r>
          </a:p>
          <a:p>
            <a:r>
              <a:rPr lang="en-US" dirty="0"/>
              <a:t>    - Really just want the concept</a:t>
            </a:r>
          </a:p>
          <a:p>
            <a:r>
              <a:rPr lang="en-US" dirty="0"/>
              <a:t>  - We’ll dig more into API Endpoint Handlers</a:t>
            </a:r>
          </a:p>
          <a:p>
            <a:r>
              <a:rPr lang="en-US" dirty="0"/>
              <a:t>    - This is the most common approach used for modern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603464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generation is the oldest technique for creating dynamic content</a:t>
            </a:r>
          </a:p>
          <a:p>
            <a:r>
              <a:rPr lang="en-US" dirty="0"/>
              <a:t>  - Nearly as old as the web.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- The most basic way to do this is called CGI</a:t>
            </a:r>
          </a:p>
          <a:p>
            <a:r>
              <a:rPr lang="en-US" dirty="0"/>
              <a:t>  - Common Gateway Interface</a:t>
            </a:r>
          </a:p>
          <a:p>
            <a:r>
              <a:rPr lang="en-US" dirty="0"/>
              <a:t>    - that is a way by which a web server will recognize certain URL’s as programs to be run rather than pages to return.</a:t>
            </a:r>
          </a:p>
          <a:p>
            <a:r>
              <a:rPr lang="en-US" dirty="0"/>
              <a:t>    - When the server receives a request for one of these URLs</a:t>
            </a:r>
          </a:p>
          <a:p>
            <a:r>
              <a:rPr lang="en-US" dirty="0"/>
              <a:t>      - it simply runs the program </a:t>
            </a:r>
          </a:p>
          <a:p>
            <a:r>
              <a:rPr lang="en-US" dirty="0"/>
              <a:t>      - returns whatever output the program generates as the response.</a:t>
            </a:r>
          </a:p>
          <a:p>
            <a:r>
              <a:rPr lang="en-US" dirty="0"/>
              <a:t>      - The program can do whatever it needs to do.</a:t>
            </a:r>
          </a:p>
          <a:p>
            <a:r>
              <a:rPr lang="en-US" dirty="0"/>
              <a:t>        - Perform a computation</a:t>
            </a:r>
          </a:p>
          <a:p>
            <a:r>
              <a:rPr lang="en-US" dirty="0"/>
              <a:t>        - Read files</a:t>
            </a:r>
          </a:p>
          <a:p>
            <a:r>
              <a:rPr lang="en-US" dirty="0"/>
              <a:t>        - Access a database</a:t>
            </a:r>
          </a:p>
          <a:p>
            <a:r>
              <a:rPr lang="en-US" dirty="0"/>
              <a:t>        -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The example here is in the language Perl that is common for these scripts.</a:t>
            </a:r>
          </a:p>
          <a:p>
            <a:r>
              <a:rPr lang="en-US" dirty="0"/>
              <a:t>  - But they can literally be written in any language</a:t>
            </a:r>
          </a:p>
          <a:p>
            <a:endParaRPr lang="en-US" dirty="0"/>
          </a:p>
          <a:p>
            <a:r>
              <a:rPr lang="en-US" dirty="0"/>
              <a:t>The CGI Figure illustrates this process:</a:t>
            </a:r>
          </a:p>
          <a:p>
            <a:r>
              <a:rPr lang="en-US" dirty="0"/>
              <a:t>  - A client sends a request for a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  - if the server recognizes that URL as a program to run instead of for a static page </a:t>
            </a:r>
          </a:p>
          <a:p>
            <a:r>
              <a:rPr lang="en-US" dirty="0"/>
              <a:t>  - The server will make a system call to OS asking it to run the script corresponding to the URL</a:t>
            </a:r>
          </a:p>
          <a:p>
            <a:r>
              <a:rPr lang="en-US" dirty="0"/>
              <a:t>    - May be run as a process or maybe a thread – depends on the specific tech being used.</a:t>
            </a:r>
          </a:p>
          <a:p>
            <a:r>
              <a:rPr lang="en-US" dirty="0"/>
              <a:t>  - That script may then use database to get content for the page.</a:t>
            </a:r>
          </a:p>
          <a:p>
            <a:r>
              <a:rPr lang="en-US" dirty="0"/>
              <a:t>  - The script generates a full HTML page including any content from the database.</a:t>
            </a:r>
          </a:p>
          <a:p>
            <a:endParaRPr lang="en-US" dirty="0"/>
          </a:p>
          <a:p>
            <a:r>
              <a:rPr lang="en-US" dirty="0"/>
              <a:t>Java Servlets are the same idea</a:t>
            </a:r>
          </a:p>
          <a:p>
            <a:r>
              <a:rPr lang="en-US" dirty="0"/>
              <a:t>  - the mechanism is a little different</a:t>
            </a:r>
          </a:p>
          <a:p>
            <a:r>
              <a:rPr lang="en-US" dirty="0"/>
              <a:t>  - but they are a java class that generates a web page as its output.</a:t>
            </a:r>
          </a:p>
          <a:p>
            <a:r>
              <a:rPr lang="en-US" dirty="0"/>
              <a:t>  - server plug-ins know how to find and run the Java class.</a:t>
            </a:r>
          </a:p>
          <a:p>
            <a:endParaRPr lang="en-US" dirty="0"/>
          </a:p>
          <a:p>
            <a:r>
              <a:rPr lang="en-US" dirty="0"/>
              <a:t>As you can imagine it gets to be quite tedious writing these pages…</a:t>
            </a:r>
          </a:p>
          <a:p>
            <a:r>
              <a:rPr lang="en-US" dirty="0"/>
              <a:t>  - That’s where server pages come in…</a:t>
            </a:r>
          </a:p>
        </p:txBody>
      </p:sp>
    </p:spTree>
    <p:extLst>
      <p:ext uri="{BB962C8B-B14F-4D97-AF65-F5344CB8AC3E}">
        <p14:creationId xmlns:p14="http://schemas.microsoft.com/office/powerpoint/2010/main" val="202056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server pages you embed small bits of script inside of otherwise static pages.</a:t>
            </a:r>
          </a:p>
          <a:p>
            <a:endParaRPr lang="en-US" dirty="0"/>
          </a:p>
          <a:p>
            <a:r>
              <a:rPr lang="en-US" dirty="0"/>
              <a:t>When a client requests a server page</a:t>
            </a:r>
          </a:p>
          <a:p>
            <a:r>
              <a:rPr lang="en-US" dirty="0"/>
              <a:t>  - The server processes the page</a:t>
            </a:r>
          </a:p>
          <a:p>
            <a:r>
              <a:rPr lang="en-US" dirty="0"/>
              <a:t>    - It runs any bits of embedded script </a:t>
            </a:r>
          </a:p>
          <a:p>
            <a:r>
              <a:rPr lang="en-US" dirty="0"/>
              <a:t>    - and then substitutes the output of the script for the script source code in the HTML page.</a:t>
            </a:r>
          </a:p>
          <a:p>
            <a:r>
              <a:rPr lang="en-US" dirty="0"/>
              <a:t>  - This saves the developer from writing print statements for the entire page as they had to with page generation,.</a:t>
            </a:r>
          </a:p>
          <a:p>
            <a:endParaRPr lang="en-US" dirty="0"/>
          </a:p>
          <a:p>
            <a:r>
              <a:rPr lang="en-US" dirty="0"/>
              <a:t>Server Pages are a nice Abstraction:</a:t>
            </a:r>
          </a:p>
          <a:p>
            <a:r>
              <a:rPr lang="en-US" dirty="0"/>
              <a:t>  - They let the developer focus on the dynamic parts of the page</a:t>
            </a:r>
          </a:p>
          <a:p>
            <a:r>
              <a:rPr lang="en-US" dirty="0"/>
              <a:t>  - While ignoring how the full page is generated.</a:t>
            </a:r>
          </a:p>
          <a:p>
            <a:endParaRPr lang="en-US" dirty="0"/>
          </a:p>
          <a:p>
            <a:r>
              <a:rPr lang="en-US" dirty="0"/>
              <a:t>The example shown here is available in our container as: comp256/jsp1.jsp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51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lots of different Server Page technologies.</a:t>
            </a:r>
          </a:p>
          <a:p>
            <a:r>
              <a:rPr lang="en-US" dirty="0"/>
              <a:t>But they are all fundamentally the same…</a:t>
            </a:r>
          </a:p>
          <a:p>
            <a:r>
              <a:rPr lang="en-US" dirty="0"/>
              <a:t>  - They just embed scripts within otherwise static HTML code.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Server just runs the stuff in the script tags and substitutes the output that it generates into the HTML page that is returned.</a:t>
            </a:r>
          </a:p>
          <a:p>
            <a:endParaRPr lang="en-US" dirty="0"/>
          </a:p>
          <a:p>
            <a:r>
              <a:rPr lang="en-US" dirty="0"/>
              <a:t>  - JSP: Java Server Pages</a:t>
            </a:r>
          </a:p>
          <a:p>
            <a:r>
              <a:rPr lang="en-US" dirty="0"/>
              <a:t>    - is just as we saw on the prior slide.</a:t>
            </a:r>
          </a:p>
          <a:p>
            <a:endParaRPr lang="en-US" dirty="0"/>
          </a:p>
          <a:p>
            <a:r>
              <a:rPr lang="en-US" dirty="0"/>
              <a:t>  - PHP does the same thing</a:t>
            </a:r>
          </a:p>
          <a:p>
            <a:r>
              <a:rPr lang="en-US" dirty="0"/>
              <a:t>    - It just uses different tag</a:t>
            </a:r>
          </a:p>
          <a:p>
            <a:r>
              <a:rPr lang="en-US" dirty="0"/>
              <a:t>    - and uses PHP language syntax</a:t>
            </a:r>
          </a:p>
          <a:p>
            <a:r>
              <a:rPr lang="en-US" dirty="0"/>
              <a:t>      - e.g. echo instead of </a:t>
            </a:r>
            <a:r>
              <a:rPr lang="en-US" dirty="0" err="1"/>
              <a:t>out.println</a:t>
            </a:r>
            <a:endParaRPr lang="en-US" dirty="0"/>
          </a:p>
          <a:p>
            <a:endParaRPr lang="en-US" dirty="0"/>
          </a:p>
          <a:p>
            <a:r>
              <a:rPr lang="en-US" dirty="0"/>
              <a:t>  - ASP: Active Server Pages</a:t>
            </a:r>
          </a:p>
          <a:p>
            <a:r>
              <a:rPr lang="en-US" dirty="0"/>
              <a:t>    - A Microsoft Product that worked in their web server.</a:t>
            </a:r>
          </a:p>
          <a:p>
            <a:r>
              <a:rPr lang="en-US" dirty="0"/>
              <a:t>    - Uses the same tag as JSP</a:t>
            </a:r>
          </a:p>
          <a:p>
            <a:r>
              <a:rPr lang="en-US" dirty="0"/>
              <a:t>      - But the embedded script is written in </a:t>
            </a:r>
            <a:r>
              <a:rPr lang="en-US" dirty="0" err="1"/>
              <a:t>VisualBasic</a:t>
            </a:r>
            <a:r>
              <a:rPr lang="en-US" dirty="0"/>
              <a:t> Script (VBScript)</a:t>
            </a:r>
          </a:p>
          <a:p>
            <a:endParaRPr lang="en-US" dirty="0"/>
          </a:p>
          <a:p>
            <a:r>
              <a:rPr lang="en-US" dirty="0"/>
              <a:t>There are a few more complex examples of a JSP in our container if you are interested:</a:t>
            </a:r>
          </a:p>
          <a:p>
            <a:r>
              <a:rPr lang="en-US" dirty="0"/>
              <a:t>  - </a:t>
            </a:r>
            <a:r>
              <a:rPr lang="en-US" dirty="0" err="1"/>
              <a:t>nameJSP.html</a:t>
            </a:r>
            <a:r>
              <a:rPr lang="en-US" dirty="0"/>
              <a:t> and jsp2.jsp</a:t>
            </a:r>
          </a:p>
          <a:p>
            <a:r>
              <a:rPr lang="en-US" dirty="0"/>
              <a:t>    - </a:t>
            </a:r>
            <a:r>
              <a:rPr lang="en-US" dirty="0" err="1"/>
              <a:t>nameJSP.html</a:t>
            </a:r>
            <a:r>
              <a:rPr lang="en-US" dirty="0"/>
              <a:t> uses a web form to send query parameters to the jsp2.jsp page.</a:t>
            </a:r>
          </a:p>
          <a:p>
            <a:r>
              <a:rPr lang="en-US" dirty="0"/>
              <a:t>    - the jsp2.jsp page then uses embedded Java to incorporate those query parameters into the page content.</a:t>
            </a:r>
          </a:p>
          <a:p>
            <a:r>
              <a:rPr lang="en-US" dirty="0"/>
              <a:t>  - </a:t>
            </a:r>
            <a:r>
              <a:rPr lang="en-US" dirty="0" err="1"/>
              <a:t>companyJSP.html</a:t>
            </a:r>
            <a:r>
              <a:rPr lang="en-US" dirty="0"/>
              <a:t> and jsp3.jsp</a:t>
            </a:r>
          </a:p>
          <a:p>
            <a:r>
              <a:rPr lang="en-US" dirty="0"/>
              <a:t>    - </a:t>
            </a:r>
            <a:r>
              <a:rPr lang="en-US" dirty="0" err="1"/>
              <a:t>companyJSP.html</a:t>
            </a:r>
            <a:r>
              <a:rPr lang="en-US" dirty="0"/>
              <a:t> uses a web form to allow the user to specify a country</a:t>
            </a:r>
          </a:p>
          <a:p>
            <a:r>
              <a:rPr lang="en-US" dirty="0"/>
              <a:t>    - It passes that country to jsp3.jsp as a query parameter </a:t>
            </a:r>
          </a:p>
          <a:p>
            <a:r>
              <a:rPr lang="en-US" dirty="0"/>
              <a:t>    - jsp3.jsp uses the query parameter to build an SQL statement that accesses the sample database.</a:t>
            </a:r>
          </a:p>
          <a:p>
            <a:r>
              <a:rPr lang="en-US" dirty="0"/>
              <a:t>      - That SQL query returns a page that lists the names of all of the customers in the specified country.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7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seen API endpoints from the client/front-end</a:t>
            </a:r>
          </a:p>
          <a:p>
            <a:r>
              <a:rPr lang="en-US" dirty="0"/>
              <a:t>  - A request in the form of a URL is sent to the server</a:t>
            </a:r>
          </a:p>
          <a:p>
            <a:r>
              <a:rPr lang="en-US" dirty="0"/>
              <a:t>  - The server responds with some data</a:t>
            </a:r>
          </a:p>
          <a:p>
            <a:r>
              <a:rPr lang="en-US" dirty="0"/>
              <a:t>    - Often in JSON format.</a:t>
            </a:r>
          </a:p>
          <a:p>
            <a:r>
              <a:rPr lang="en-US" dirty="0"/>
              <a:t>  - We saw this when we used the </a:t>
            </a:r>
            <a:r>
              <a:rPr lang="en-US" dirty="0" err="1"/>
              <a:t>OpenWeather</a:t>
            </a:r>
            <a:r>
              <a:rPr lang="en-US" dirty="0"/>
              <a:t> API</a:t>
            </a:r>
          </a:p>
          <a:p>
            <a:r>
              <a:rPr lang="en-US" dirty="0"/>
              <a:t>    - We sent a request to:</a:t>
            </a:r>
          </a:p>
          <a:p>
            <a:r>
              <a:rPr lang="en-US" dirty="0"/>
              <a:t>      - The server: </a:t>
            </a:r>
            <a:r>
              <a:rPr lang="en-US" dirty="0" err="1"/>
              <a:t>api.openweathermap.com</a:t>
            </a:r>
            <a:endParaRPr lang="en-US" dirty="0"/>
          </a:p>
          <a:p>
            <a:r>
              <a:rPr lang="en-US" dirty="0"/>
              <a:t>      - The endpoint on that server: /data/2.5/weather</a:t>
            </a:r>
          </a:p>
          <a:p>
            <a:r>
              <a:rPr lang="en-US" dirty="0"/>
              <a:t>      - With query parameters specifying what we wanted and our API key giving us authorization to get it.</a:t>
            </a:r>
          </a:p>
          <a:p>
            <a:endParaRPr lang="en-US" dirty="0"/>
          </a:p>
          <a:p>
            <a:r>
              <a:rPr lang="en-US" dirty="0"/>
              <a:t>Today we’ll look at how API requests can be processed on the back-end and how they interact with a database.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Here we have an example of what this looks like using the Node.js / Express framework.</a:t>
            </a:r>
          </a:p>
          <a:p>
            <a:r>
              <a:rPr lang="en-US" dirty="0"/>
              <a:t>  - Node.js and Express are just a programs and libraries that make it easy to write API handlers in JavaScript.</a:t>
            </a:r>
          </a:p>
          <a:p>
            <a:r>
              <a:rPr lang="en-US" dirty="0"/>
              <a:t>  - Basically, for every endpoint you add a function that processes it.</a:t>
            </a:r>
          </a:p>
          <a:p>
            <a:r>
              <a:rPr lang="en-US" dirty="0"/>
              <a:t>  - Here we are adding code the will process requests that come to /data/2.5.weather</a:t>
            </a:r>
          </a:p>
          <a:p>
            <a:r>
              <a:rPr lang="en-US" dirty="0"/>
              <a:t>  - Those requests would roughly:</a:t>
            </a:r>
          </a:p>
          <a:p>
            <a:r>
              <a:rPr lang="en-US" dirty="0"/>
              <a:t>    - Use the req parameter that the function receives to get the values of the query parameters.</a:t>
            </a:r>
          </a:p>
          <a:p>
            <a:r>
              <a:rPr lang="en-US" dirty="0"/>
              <a:t>      - The Express framework makes sure that the req object containing the query parameters is passed to the function.</a:t>
            </a:r>
          </a:p>
          <a:p>
            <a:r>
              <a:rPr lang="en-US" dirty="0"/>
              <a:t>      - That is all hidden from the developer.</a:t>
            </a:r>
          </a:p>
          <a:p>
            <a:r>
              <a:rPr lang="en-US" dirty="0"/>
              <a:t>    - The function would then use those query parameter values to help it build a JSON object to return</a:t>
            </a:r>
          </a:p>
          <a:p>
            <a:r>
              <a:rPr lang="en-US" dirty="0"/>
              <a:t>      - E.g. Containing the weather information for the location indicated by the query parameter q.</a:t>
            </a:r>
          </a:p>
          <a:p>
            <a:r>
              <a:rPr lang="en-US" dirty="0"/>
              <a:t>    - It then returns that JSON object by passing it to </a:t>
            </a:r>
            <a:r>
              <a:rPr lang="en-US" dirty="0" err="1"/>
              <a:t>res.json</a:t>
            </a:r>
            <a:r>
              <a:rPr lang="en-US" dirty="0"/>
              <a:t>(…)</a:t>
            </a:r>
          </a:p>
          <a:p>
            <a:r>
              <a:rPr lang="en-US" dirty="0"/>
              <a:t>      - The function </a:t>
            </a:r>
            <a:r>
              <a:rPr lang="en-US" dirty="0" err="1"/>
              <a:t>res.json</a:t>
            </a:r>
            <a:r>
              <a:rPr lang="en-US" dirty="0"/>
              <a:t>(…) is also provided by the Express framework</a:t>
            </a:r>
          </a:p>
          <a:p>
            <a:r>
              <a:rPr lang="en-US" dirty="0"/>
              <a:t>      - The developer doesn’t need know know where it came from</a:t>
            </a:r>
          </a:p>
          <a:p>
            <a:r>
              <a:rPr lang="en-US" dirty="0"/>
              <a:t>      - Just that when a JSON object is passed to it, that object is returned to the client as the response.</a:t>
            </a:r>
          </a:p>
          <a:p>
            <a:endParaRPr lang="en-US" dirty="0"/>
          </a:p>
          <a:p>
            <a:r>
              <a:rPr lang="en-US" dirty="0"/>
              <a:t>There are tons of other libraries and frameworks for writing API handlers</a:t>
            </a:r>
          </a:p>
          <a:p>
            <a:r>
              <a:rPr lang="en-US" dirty="0"/>
              <a:t>  - One or more for just about any language you want.</a:t>
            </a:r>
          </a:p>
          <a:p>
            <a:r>
              <a:rPr lang="en-US" dirty="0"/>
              <a:t>  - They all do essentially the same thing.</a:t>
            </a:r>
          </a:p>
          <a:p>
            <a:r>
              <a:rPr lang="en-US" dirty="0"/>
              <a:t>    - Get the query parameters</a:t>
            </a:r>
          </a:p>
          <a:p>
            <a:r>
              <a:rPr lang="en-US" dirty="0"/>
              <a:t>    - Generate JSON (or XML or whatever)</a:t>
            </a:r>
          </a:p>
          <a:p>
            <a:r>
              <a:rPr lang="en-US" dirty="0"/>
              <a:t>    - Return it to the client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Abstraction:</a:t>
            </a:r>
          </a:p>
          <a:p>
            <a:r>
              <a:rPr lang="en-US" dirty="0"/>
              <a:t>  - All the frameworks just setup routing so that the info gets to the right function,</a:t>
            </a:r>
          </a:p>
          <a:p>
            <a:r>
              <a:rPr lang="en-US" dirty="0"/>
              <a:t>  - And that the response gets sent back to the requestor.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of what this looks like in Express.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96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simple example of how an endpoint can be created in Express.</a:t>
            </a:r>
          </a:p>
          <a:p>
            <a:r>
              <a:rPr lang="en-US" dirty="0"/>
              <a:t>  - The point is just a first example</a:t>
            </a:r>
          </a:p>
          <a:p>
            <a:r>
              <a:rPr lang="en-US" dirty="0"/>
              <a:t>  - We’ll see one that does something more interesting and dynamic in a minute.</a:t>
            </a:r>
          </a:p>
          <a:p>
            <a:endParaRPr lang="en-US" dirty="0"/>
          </a:p>
          <a:p>
            <a:r>
              <a:rPr lang="en-US" dirty="0"/>
              <a:t>This code handles requests that come to the /sample endpoint.</a:t>
            </a:r>
          </a:p>
          <a:p>
            <a:r>
              <a:rPr lang="en-US" dirty="0"/>
              <a:t>  - Shown highlighted in orange.</a:t>
            </a:r>
          </a:p>
          <a:p>
            <a:endParaRPr lang="en-US" dirty="0"/>
          </a:p>
          <a:p>
            <a:r>
              <a:rPr lang="en-US" dirty="0"/>
              <a:t>The code in the function</a:t>
            </a:r>
          </a:p>
          <a:p>
            <a:r>
              <a:rPr lang="en-US" dirty="0"/>
              <a:t>  - Shown highlighted in blue.</a:t>
            </a:r>
          </a:p>
          <a:p>
            <a:r>
              <a:rPr lang="en-US" dirty="0"/>
              <a:t>  - It generates a JSON object (</a:t>
            </a:r>
            <a:r>
              <a:rPr lang="en-US" dirty="0" err="1"/>
              <a:t>coruseData</a:t>
            </a:r>
            <a:r>
              <a:rPr lang="en-US" dirty="0"/>
              <a:t>)</a:t>
            </a:r>
          </a:p>
          <a:p>
            <a:r>
              <a:rPr lang="en-US" dirty="0"/>
              <a:t>  - And sends it back to the client as the response (call </a:t>
            </a:r>
            <a:r>
              <a:rPr lang="en-US" dirty="0" err="1"/>
              <a:t>res.json</a:t>
            </a:r>
            <a:r>
              <a:rPr lang="en-US" dirty="0"/>
              <a:t>(…))</a:t>
            </a:r>
          </a:p>
          <a:p>
            <a:endParaRPr lang="en-US" dirty="0"/>
          </a:p>
          <a:p>
            <a:r>
              <a:rPr lang="en-US" dirty="0"/>
              <a:t>We can see this in our container if we put the URL for a request to /sample into the browser:</a:t>
            </a:r>
          </a:p>
          <a:p>
            <a:r>
              <a:rPr lang="en-US" dirty="0"/>
              <a:t>  http://localhost:8000 </a:t>
            </a:r>
          </a:p>
        </p:txBody>
      </p:sp>
    </p:spTree>
    <p:extLst>
      <p:ext uri="{BB962C8B-B14F-4D97-AF65-F5344CB8AC3E}">
        <p14:creationId xmlns:p14="http://schemas.microsoft.com/office/powerpoint/2010/main" val="358757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735750"/>
            <a:ext cx="6045200" cy="1159800"/>
          </a:xfrm>
        </p:spPr>
        <p:txBody>
          <a:bodyPr/>
          <a:lstStyle/>
          <a:p>
            <a:r>
              <a:rPr lang="en-US" dirty="0"/>
              <a:t>33 – Back-End Dynamic 			Content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8C9E22C-DAC1-374B-A84C-C56AFB9B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049" y="1351280"/>
            <a:ext cx="6266612" cy="36474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D2242C-5E0D-AE40-A36E-F1CC99EEF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9" y="2162256"/>
            <a:ext cx="2267434" cy="19800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0848C-9283-A044-BBA9-850905EE2DB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4C585B-5421-1D45-9147-51B551CE8523}"/>
              </a:ext>
            </a:extLst>
          </p:cNvPr>
          <p:cNvGrpSpPr/>
          <p:nvPr/>
        </p:nvGrpSpPr>
        <p:grpSpPr>
          <a:xfrm>
            <a:off x="383064" y="2082800"/>
            <a:ext cx="8734597" cy="904211"/>
            <a:chOff x="383064" y="2082800"/>
            <a:chExt cx="8734597" cy="9042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9C724C-AC85-A145-8E70-99203DD6A33D}"/>
                </a:ext>
              </a:extLst>
            </p:cNvPr>
            <p:cNvSpPr/>
            <p:nvPr/>
          </p:nvSpPr>
          <p:spPr>
            <a:xfrm>
              <a:off x="4084320" y="2082800"/>
              <a:ext cx="5033341" cy="547024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85D6EE-B0C8-6647-9421-15E01ECB8A9C}"/>
                </a:ext>
              </a:extLst>
            </p:cNvPr>
            <p:cNvSpPr/>
            <p:nvPr/>
          </p:nvSpPr>
          <p:spPr>
            <a:xfrm>
              <a:off x="383064" y="2629824"/>
              <a:ext cx="2306320" cy="357187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5283A-D2F0-AE4F-B51E-E85B7D8626B0}"/>
              </a:ext>
            </a:extLst>
          </p:cNvPr>
          <p:cNvGrpSpPr/>
          <p:nvPr/>
        </p:nvGrpSpPr>
        <p:grpSpPr>
          <a:xfrm>
            <a:off x="383064" y="2895600"/>
            <a:ext cx="8344376" cy="1808480"/>
            <a:chOff x="65088" y="2956200"/>
            <a:chExt cx="8344376" cy="180848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B5FE09-5D20-244D-8285-2A2319E2BAB4}"/>
                </a:ext>
              </a:extLst>
            </p:cNvPr>
            <p:cNvSpPr/>
            <p:nvPr/>
          </p:nvSpPr>
          <p:spPr>
            <a:xfrm>
              <a:off x="3766344" y="2956200"/>
              <a:ext cx="4643120" cy="18084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463648-1631-BC4B-ADD2-010380D57F4A}"/>
                </a:ext>
              </a:extLst>
            </p:cNvPr>
            <p:cNvSpPr/>
            <p:nvPr/>
          </p:nvSpPr>
          <p:spPr>
            <a:xfrm>
              <a:off x="65088" y="3107436"/>
              <a:ext cx="2028984" cy="109543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52599592-419F-6541-B8E4-242A3C769505}"/>
              </a:ext>
            </a:extLst>
          </p:cNvPr>
          <p:cNvSpPr txBox="1">
            <a:spLocks/>
          </p:cNvSpPr>
          <p:nvPr/>
        </p:nvSpPr>
        <p:spPr bwMode="auto">
          <a:xfrm>
            <a:off x="2412048" y="0"/>
            <a:ext cx="6315392" cy="1005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 dirty="0"/>
              <a:t>A </a:t>
            </a:r>
            <a:r>
              <a:rPr lang="en-US" sz="2800" kern="0" dirty="0">
                <a:latin typeface="Courier" pitchFamily="2" charset="0"/>
              </a:rPr>
              <a:t>/sample </a:t>
            </a:r>
            <a:r>
              <a:rPr lang="en-US" sz="2800" kern="0" dirty="0"/>
              <a:t>API Endpoint</a:t>
            </a:r>
            <a:br>
              <a:rPr lang="en-US" sz="2800" kern="0" dirty="0"/>
            </a:br>
            <a:r>
              <a:rPr lang="en-US" sz="2800" kern="0" dirty="0"/>
              <a:t>	The HTML Code </a:t>
            </a:r>
            <a:r>
              <a:rPr lang="en-US" sz="2000" kern="0" dirty="0"/>
              <a:t>(comp256/api2.html)</a:t>
            </a: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03369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AC4599-CEC8-844C-ABDC-748DAC29D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70" y="929863"/>
            <a:ext cx="5922010" cy="421183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0848C-9283-A044-BBA9-850905EE2DB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A5AC8B4-9536-B643-BF15-E472BB1EF170}"/>
              </a:ext>
            </a:extLst>
          </p:cNvPr>
          <p:cNvSpPr txBox="1">
            <a:spLocks/>
          </p:cNvSpPr>
          <p:nvPr/>
        </p:nvSpPr>
        <p:spPr bwMode="auto">
          <a:xfrm>
            <a:off x="2412048" y="359998"/>
            <a:ext cx="6731952" cy="6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 dirty="0"/>
              <a:t>A </a:t>
            </a:r>
            <a:r>
              <a:rPr lang="en-US" sz="2800" kern="0" dirty="0">
                <a:latin typeface="Courier" pitchFamily="2" charset="0"/>
              </a:rPr>
              <a:t>/sample </a:t>
            </a:r>
            <a:r>
              <a:rPr lang="en-US" sz="2800" kern="0" dirty="0"/>
              <a:t>API Endpoint</a:t>
            </a:r>
            <a:br>
              <a:rPr lang="en-US" sz="2800" kern="0" dirty="0"/>
            </a:br>
            <a:r>
              <a:rPr lang="en-US" sz="2800" kern="0" dirty="0"/>
              <a:t>	The Front-end Code </a:t>
            </a:r>
            <a:r>
              <a:rPr lang="en-US" sz="2000" kern="0" dirty="0"/>
              <a:t>(comp256/api2.html)</a:t>
            </a:r>
            <a:endParaRPr lang="en-US" sz="2800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A3E7C5-3198-0B45-8769-33AF00E9AE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5759" y="2162256"/>
            <a:ext cx="2267434" cy="198001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4D25E48-ABC6-BB4B-9E78-944E93B1AA97}"/>
              </a:ext>
            </a:extLst>
          </p:cNvPr>
          <p:cNvGrpSpPr/>
          <p:nvPr/>
        </p:nvGrpSpPr>
        <p:grpSpPr>
          <a:xfrm>
            <a:off x="415759" y="1332236"/>
            <a:ext cx="8453921" cy="3451266"/>
            <a:chOff x="415759" y="1332236"/>
            <a:chExt cx="8453921" cy="345126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3DA516-5356-B840-8375-A7813CBFB2E3}"/>
                </a:ext>
              </a:extLst>
            </p:cNvPr>
            <p:cNvSpPr/>
            <p:nvPr/>
          </p:nvSpPr>
          <p:spPr>
            <a:xfrm>
              <a:off x="4450080" y="1332236"/>
              <a:ext cx="4419600" cy="374644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E703E6-CDCA-8049-A2BB-60088551C833}"/>
                </a:ext>
              </a:extLst>
            </p:cNvPr>
            <p:cNvSpPr/>
            <p:nvPr/>
          </p:nvSpPr>
          <p:spPr>
            <a:xfrm>
              <a:off x="415759" y="2643571"/>
              <a:ext cx="2306320" cy="357187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178F8F-5271-F64E-BA85-9855F162D3B4}"/>
                </a:ext>
              </a:extLst>
            </p:cNvPr>
            <p:cNvSpPr/>
            <p:nvPr/>
          </p:nvSpPr>
          <p:spPr>
            <a:xfrm>
              <a:off x="4450079" y="4499874"/>
              <a:ext cx="1178561" cy="283628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6D49A2-9E7D-DE45-9AD4-B83DA30CF555}"/>
              </a:ext>
            </a:extLst>
          </p:cNvPr>
          <p:cNvGrpSpPr/>
          <p:nvPr/>
        </p:nvGrpSpPr>
        <p:grpSpPr>
          <a:xfrm>
            <a:off x="383064" y="1879599"/>
            <a:ext cx="8377872" cy="2540001"/>
            <a:chOff x="65088" y="1940199"/>
            <a:chExt cx="8377872" cy="25400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325EFDC-AE62-1747-84EE-B671AEEAF58E}"/>
                </a:ext>
              </a:extLst>
            </p:cNvPr>
            <p:cNvSpPr/>
            <p:nvPr/>
          </p:nvSpPr>
          <p:spPr>
            <a:xfrm>
              <a:off x="4132103" y="1940199"/>
              <a:ext cx="4310857" cy="254000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26255E-2CF0-AB43-A0DE-304BAF2B7088}"/>
                </a:ext>
              </a:extLst>
            </p:cNvPr>
            <p:cNvSpPr/>
            <p:nvPr/>
          </p:nvSpPr>
          <p:spPr>
            <a:xfrm>
              <a:off x="65088" y="3107436"/>
              <a:ext cx="2267434" cy="109543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69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2AE7C-C293-E643-8642-D1D2EF4B008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7176087-F5B5-B74C-9FEB-A94C2B768AAA}"/>
              </a:ext>
            </a:extLst>
          </p:cNvPr>
          <p:cNvSpPr txBox="1">
            <a:spLocks/>
          </p:cNvSpPr>
          <p:nvPr/>
        </p:nvSpPr>
        <p:spPr bwMode="auto">
          <a:xfrm>
            <a:off x="2412048" y="359998"/>
            <a:ext cx="8296592" cy="6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 dirty="0"/>
              <a:t>An API Endpoint that uses SQL</a:t>
            </a:r>
            <a:br>
              <a:rPr lang="en-US" sz="2800" kern="0" dirty="0"/>
            </a:br>
            <a:r>
              <a:rPr lang="en-US" sz="2800" kern="0" dirty="0"/>
              <a:t>	The Back-end Code </a:t>
            </a:r>
            <a:r>
              <a:rPr lang="en-US" sz="1800" kern="0" dirty="0"/>
              <a:t>(</a:t>
            </a:r>
            <a:r>
              <a:rPr lang="en-US" sz="1800" kern="0" dirty="0" err="1"/>
              <a:t>northwindAPI</a:t>
            </a:r>
            <a:r>
              <a:rPr lang="en-US" sz="1800" kern="0" dirty="0"/>
              <a:t>/</a:t>
            </a:r>
            <a:r>
              <a:rPr lang="en-US" sz="1800" kern="0" dirty="0" err="1"/>
              <a:t>server.js</a:t>
            </a:r>
            <a:r>
              <a:rPr lang="en-US" sz="1800" kern="0" dirty="0"/>
              <a:t>)</a:t>
            </a:r>
            <a:endParaRPr lang="en-US" sz="2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73F69-60E0-4046-8B96-4E878B1C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4544" y="1005298"/>
            <a:ext cx="3960191" cy="41323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56FD37-AFA2-0444-BA58-E605E4846C97}"/>
              </a:ext>
            </a:extLst>
          </p:cNvPr>
          <p:cNvSpPr/>
          <p:nvPr/>
        </p:nvSpPr>
        <p:spPr>
          <a:xfrm>
            <a:off x="1432561" y="1208498"/>
            <a:ext cx="2468880" cy="156135"/>
          </a:xfrm>
          <a:prstGeom prst="rect">
            <a:avLst/>
          </a:pr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BB113F-FDE5-B548-93A1-DE9A0A2EA98F}"/>
              </a:ext>
            </a:extLst>
          </p:cNvPr>
          <p:cNvSpPr/>
          <p:nvPr/>
        </p:nvSpPr>
        <p:spPr>
          <a:xfrm>
            <a:off x="1432560" y="1513841"/>
            <a:ext cx="3382175" cy="6502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45D69B-47C8-2140-914F-C8F913D5BE71}"/>
              </a:ext>
            </a:extLst>
          </p:cNvPr>
          <p:cNvSpPr/>
          <p:nvPr/>
        </p:nvSpPr>
        <p:spPr>
          <a:xfrm>
            <a:off x="1666241" y="3129281"/>
            <a:ext cx="2499360" cy="1442720"/>
          </a:xfrm>
          <a:prstGeom prst="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B603B-2DD5-B244-9BE5-7EDE42A39C4A}"/>
              </a:ext>
            </a:extLst>
          </p:cNvPr>
          <p:cNvSpPr/>
          <p:nvPr/>
        </p:nvSpPr>
        <p:spPr>
          <a:xfrm>
            <a:off x="1137921" y="1014916"/>
            <a:ext cx="3676814" cy="15613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57D5BC-0AE1-7E45-8B1E-07ACF88FC35B}"/>
              </a:ext>
            </a:extLst>
          </p:cNvPr>
          <p:cNvSpPr txBox="1"/>
          <p:nvPr/>
        </p:nvSpPr>
        <p:spPr>
          <a:xfrm>
            <a:off x="5735074" y="976313"/>
            <a:ext cx="27500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Visit: </a:t>
            </a:r>
          </a:p>
          <a:p>
            <a:pPr algn="ctr"/>
            <a:r>
              <a:rPr lang="en-US" dirty="0"/>
              <a:t>http://localhost:8000/customers/</a:t>
            </a:r>
            <a:r>
              <a:rPr lang="en-US" dirty="0" err="1"/>
              <a:t>bycountry?country</a:t>
            </a:r>
            <a:r>
              <a:rPr lang="en-US" dirty="0"/>
              <a:t>=Spain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5A51F3-C302-0442-A89D-9147AB6CD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080" y="1685991"/>
            <a:ext cx="3288030" cy="34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49D76-F2F4-A448-8D6B-873476FDB2E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EE34916-B749-D54F-9AC2-A7ECBD25B0F0}"/>
              </a:ext>
            </a:extLst>
          </p:cNvPr>
          <p:cNvSpPr txBox="1">
            <a:spLocks/>
          </p:cNvSpPr>
          <p:nvPr/>
        </p:nvSpPr>
        <p:spPr bwMode="auto">
          <a:xfrm>
            <a:off x="2412048" y="359998"/>
            <a:ext cx="6315392" cy="111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 dirty="0"/>
              <a:t>An API Endpoint that uses SQL</a:t>
            </a:r>
            <a:br>
              <a:rPr lang="en-US" sz="2800" kern="0" dirty="0"/>
            </a:br>
            <a:r>
              <a:rPr lang="en-US" sz="2800" kern="0" dirty="0"/>
              <a:t>	The Front-end HTML</a:t>
            </a:r>
          </a:p>
          <a:p>
            <a:r>
              <a:rPr lang="en-US" kern="0" dirty="0"/>
              <a:t>		</a:t>
            </a:r>
            <a:r>
              <a:rPr lang="en-US" sz="2000" kern="0" dirty="0"/>
              <a:t>(comp256/api3.html)</a:t>
            </a:r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DC1CC-184F-7746-916E-9B3C2647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0" y="2093595"/>
            <a:ext cx="2655011" cy="2151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835ED-F4B7-9349-A829-74B744A11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161" y="1748790"/>
            <a:ext cx="5843400" cy="284099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2EF2D5-85EC-5E4A-8D72-97CDF1B6FE3A}"/>
              </a:ext>
            </a:extLst>
          </p:cNvPr>
          <p:cNvGrpSpPr/>
          <p:nvPr/>
        </p:nvGrpSpPr>
        <p:grpSpPr>
          <a:xfrm>
            <a:off x="138439" y="2367280"/>
            <a:ext cx="8867122" cy="477982"/>
            <a:chOff x="138439" y="2367280"/>
            <a:chExt cx="8867122" cy="47798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8C1D12-2C9A-0A44-AA6B-3118A2878B8C}"/>
                </a:ext>
              </a:extLst>
            </p:cNvPr>
            <p:cNvSpPr/>
            <p:nvPr/>
          </p:nvSpPr>
          <p:spPr>
            <a:xfrm>
              <a:off x="4196080" y="2367280"/>
              <a:ext cx="4809481" cy="477982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CE92F9-5CC9-BC47-A411-2BB17694C8CE}"/>
                </a:ext>
              </a:extLst>
            </p:cNvPr>
            <p:cNvSpPr/>
            <p:nvPr/>
          </p:nvSpPr>
          <p:spPr>
            <a:xfrm>
              <a:off x="138439" y="2518555"/>
              <a:ext cx="1060441" cy="265285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3E87A1-9FC7-034F-92D3-54CC8E85DD95}"/>
              </a:ext>
            </a:extLst>
          </p:cNvPr>
          <p:cNvGrpSpPr/>
          <p:nvPr/>
        </p:nvGrpSpPr>
        <p:grpSpPr>
          <a:xfrm>
            <a:off x="138438" y="2845262"/>
            <a:ext cx="8867122" cy="1543858"/>
            <a:chOff x="-196286" y="2762207"/>
            <a:chExt cx="8867122" cy="15438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C600C5-FB96-E340-A1A3-6A696FF88243}"/>
                </a:ext>
              </a:extLst>
            </p:cNvPr>
            <p:cNvSpPr/>
            <p:nvPr/>
          </p:nvSpPr>
          <p:spPr>
            <a:xfrm>
              <a:off x="3766343" y="2956200"/>
              <a:ext cx="4904493" cy="134986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2C2F84-CB78-1E49-8066-33EC762FEAD9}"/>
                </a:ext>
              </a:extLst>
            </p:cNvPr>
            <p:cNvSpPr/>
            <p:nvPr/>
          </p:nvSpPr>
          <p:spPr>
            <a:xfrm>
              <a:off x="-196286" y="2762207"/>
              <a:ext cx="2411721" cy="139971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309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C78C7-BAB2-2B46-8F7A-6DCB73BB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52" y="1425750"/>
            <a:ext cx="6188960" cy="37177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49D76-F2F4-A448-8D6B-873476FDB2E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EE34916-B749-D54F-9AC2-A7ECBD25B0F0}"/>
              </a:ext>
            </a:extLst>
          </p:cNvPr>
          <p:cNvSpPr txBox="1">
            <a:spLocks/>
          </p:cNvSpPr>
          <p:nvPr/>
        </p:nvSpPr>
        <p:spPr bwMode="auto">
          <a:xfrm>
            <a:off x="2412048" y="359998"/>
            <a:ext cx="6315392" cy="111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 dirty="0"/>
              <a:t>An API Endpoint that uses SQL</a:t>
            </a:r>
            <a:br>
              <a:rPr lang="en-US" sz="2800" kern="0" dirty="0"/>
            </a:br>
            <a:r>
              <a:rPr lang="en-US" sz="2800" kern="0" dirty="0"/>
              <a:t>	The Front-end Code</a:t>
            </a:r>
          </a:p>
          <a:p>
            <a:r>
              <a:rPr lang="en-US" kern="0" dirty="0"/>
              <a:t>		</a:t>
            </a:r>
            <a:r>
              <a:rPr lang="en-US" sz="2000" kern="0" dirty="0"/>
              <a:t>(comp256/api3.html)</a:t>
            </a:r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DC1CC-184F-7746-916E-9B3C26475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0" y="2093595"/>
            <a:ext cx="2655011" cy="215138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3E87A1-9FC7-034F-92D3-54CC8E85DD95}"/>
              </a:ext>
            </a:extLst>
          </p:cNvPr>
          <p:cNvGrpSpPr/>
          <p:nvPr/>
        </p:nvGrpSpPr>
        <p:grpSpPr>
          <a:xfrm>
            <a:off x="138438" y="2170329"/>
            <a:ext cx="8030203" cy="2411831"/>
            <a:chOff x="-196286" y="2087274"/>
            <a:chExt cx="8030203" cy="24118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C600C5-FB96-E340-A1A3-6A696FF88243}"/>
                </a:ext>
              </a:extLst>
            </p:cNvPr>
            <p:cNvSpPr/>
            <p:nvPr/>
          </p:nvSpPr>
          <p:spPr>
            <a:xfrm>
              <a:off x="3766343" y="2087274"/>
              <a:ext cx="4067574" cy="241183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2C2F84-CB78-1E49-8066-33EC762FEAD9}"/>
                </a:ext>
              </a:extLst>
            </p:cNvPr>
            <p:cNvSpPr/>
            <p:nvPr/>
          </p:nvSpPr>
          <p:spPr>
            <a:xfrm>
              <a:off x="-196286" y="2762207"/>
              <a:ext cx="2411721" cy="1399713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196FF5-CFF2-2D45-A46E-692FE2B60CFB}"/>
              </a:ext>
            </a:extLst>
          </p:cNvPr>
          <p:cNvGrpSpPr/>
          <p:nvPr/>
        </p:nvGrpSpPr>
        <p:grpSpPr>
          <a:xfrm>
            <a:off x="138438" y="1694261"/>
            <a:ext cx="8991273" cy="3192699"/>
            <a:chOff x="138438" y="1694261"/>
            <a:chExt cx="8991273" cy="31926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B87921-E6BF-EB41-80B5-708F4AA5AD85}"/>
                </a:ext>
              </a:extLst>
            </p:cNvPr>
            <p:cNvSpPr/>
            <p:nvPr/>
          </p:nvSpPr>
          <p:spPr>
            <a:xfrm>
              <a:off x="4101066" y="1694261"/>
              <a:ext cx="5028645" cy="374644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9B241E-7B17-6E4F-BF3B-D8D513851B7C}"/>
                </a:ext>
              </a:extLst>
            </p:cNvPr>
            <p:cNvSpPr/>
            <p:nvPr/>
          </p:nvSpPr>
          <p:spPr>
            <a:xfrm>
              <a:off x="138438" y="2539337"/>
              <a:ext cx="1111242" cy="224183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EBA27A-4B58-144E-8C8D-5E88F459CBBA}"/>
                </a:ext>
              </a:extLst>
            </p:cNvPr>
            <p:cNvSpPr/>
            <p:nvPr/>
          </p:nvSpPr>
          <p:spPr>
            <a:xfrm>
              <a:off x="4101067" y="4654976"/>
              <a:ext cx="928134" cy="231984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95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BFD1D-FE29-D643-B08E-DE22864ED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97" y="2538048"/>
            <a:ext cx="3424053" cy="16470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38CEC-AE20-6741-A344-F6BA3C0B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04B48-C995-664B-A1F9-B4FD01FCE38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247D00-5BCB-0348-B1DC-EDB8B3B26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558" y="1214802"/>
            <a:ext cx="5277072" cy="3324860"/>
          </a:xfrm>
          <a:prstGeom prst="rect">
            <a:avLst/>
          </a:prstGeom>
          <a:ln w="25400">
            <a:solidFill>
              <a:srgbClr val="00206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E81791-5D04-F84B-9FCF-D3268EF89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513" y="144848"/>
            <a:ext cx="3279345" cy="1940491"/>
          </a:xfrm>
          <a:prstGeom prst="rect">
            <a:avLst/>
          </a:prstGeom>
          <a:ln w="254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0354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FA32-97A6-0F44-B4C9-17D853B0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260" y="0"/>
            <a:ext cx="4944300" cy="645300"/>
          </a:xfrm>
        </p:spPr>
        <p:txBody>
          <a:bodyPr/>
          <a:lstStyle/>
          <a:p>
            <a:r>
              <a:rPr lang="en-US" sz="3200" dirty="0"/>
              <a:t>Another JSP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976B1-9952-664F-81D8-4F2BED6278E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3B82A-58BD-794A-86B6-3D749B57E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18" y="645300"/>
            <a:ext cx="5848949" cy="4345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316AC-10DC-5B4A-8C4A-2F2EE69A7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950" y="2225993"/>
            <a:ext cx="3578842" cy="25603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723ECC-7FF8-6840-A2B3-A327E8E3AF1D}"/>
              </a:ext>
            </a:extLst>
          </p:cNvPr>
          <p:cNvSpPr/>
          <p:nvPr/>
        </p:nvSpPr>
        <p:spPr>
          <a:xfrm>
            <a:off x="2204720" y="1644911"/>
            <a:ext cx="3505199" cy="783329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7C50C-F999-9140-BE41-3DB18303682A}"/>
              </a:ext>
            </a:extLst>
          </p:cNvPr>
          <p:cNvSpPr txBox="1"/>
          <p:nvPr/>
        </p:nvSpPr>
        <p:spPr>
          <a:xfrm rot="20934304">
            <a:off x="5844622" y="1027531"/>
            <a:ext cx="180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Segoe Print" panose="02000800000000000000" pitchFamily="2" charset="0"/>
              </a:rPr>
              <a:t>&lt;%! … %&gt; 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Segoe Print" panose="02000800000000000000" pitchFamily="2" charset="0"/>
              </a:rPr>
              <a:t>JSP </a:t>
            </a:r>
            <a:r>
              <a:rPr lang="en-US" sz="1600" b="1" dirty="0" err="1">
                <a:solidFill>
                  <a:srgbClr val="FF0000"/>
                </a:solidFill>
                <a:latin typeface="Segoe Print" panose="02000800000000000000" pitchFamily="2" charset="0"/>
              </a:rPr>
              <a:t>DeclarationTag</a:t>
            </a:r>
            <a:endParaRPr lang="en-US" sz="1600" b="1" dirty="0">
              <a:solidFill>
                <a:srgbClr val="FF0000"/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96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6025-BB23-4441-9BBD-DDC0CFB5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Mixing JSP and 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FA4F-6291-DB4F-9625-82B5233097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2E2D3-853D-6E4A-B42C-15D9D4FF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1" y="1453038"/>
            <a:ext cx="3798829" cy="35118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EA3C9D-E5B4-294A-A633-F2B5832A7964}"/>
              </a:ext>
            </a:extLst>
          </p:cNvPr>
          <p:cNvSpPr/>
          <p:nvPr/>
        </p:nvSpPr>
        <p:spPr>
          <a:xfrm>
            <a:off x="447041" y="2926080"/>
            <a:ext cx="2692400" cy="150368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F28A7D-0B59-B745-9B8D-104DE775DE5B}"/>
              </a:ext>
            </a:extLst>
          </p:cNvPr>
          <p:cNvGrpSpPr/>
          <p:nvPr/>
        </p:nvGrpSpPr>
        <p:grpSpPr>
          <a:xfrm>
            <a:off x="4435048" y="1453038"/>
            <a:ext cx="4420821" cy="3511867"/>
            <a:chOff x="4435048" y="1453038"/>
            <a:chExt cx="4420821" cy="35118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04D1ED-67ED-5740-B6EE-99AAA1D6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5048" y="1453038"/>
              <a:ext cx="4420821" cy="351186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BDAD9-2BAB-1746-BCF4-9C8213C52DD7}"/>
                </a:ext>
              </a:extLst>
            </p:cNvPr>
            <p:cNvSpPr/>
            <p:nvPr/>
          </p:nvSpPr>
          <p:spPr>
            <a:xfrm>
              <a:off x="4663441" y="2926080"/>
              <a:ext cx="4104640" cy="143256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0DC7AF-2F0E-DA46-8AE1-41E1F86CBD2F}"/>
              </a:ext>
            </a:extLst>
          </p:cNvPr>
          <p:cNvSpPr txBox="1"/>
          <p:nvPr/>
        </p:nvSpPr>
        <p:spPr>
          <a:xfrm rot="20934304">
            <a:off x="6699165" y="3530160"/>
            <a:ext cx="1935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Segoe Print" panose="02000800000000000000" pitchFamily="2" charset="0"/>
              </a:rPr>
              <a:t>&lt;%= … %&gt; 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Segoe Print" panose="02000800000000000000" pitchFamily="2" charset="0"/>
              </a:rPr>
              <a:t>JSP </a:t>
            </a:r>
            <a:br>
              <a:rPr lang="en-US" sz="1600" b="1" dirty="0">
                <a:solidFill>
                  <a:srgbClr val="FF0000"/>
                </a:solidFill>
                <a:latin typeface="Segoe Print" panose="02000800000000000000" pitchFamily="2" charset="0"/>
              </a:rPr>
            </a:br>
            <a:r>
              <a:rPr lang="en-US" sz="1600" b="1" dirty="0">
                <a:solidFill>
                  <a:srgbClr val="FF0000"/>
                </a:solidFill>
                <a:latin typeface="Segoe Print" panose="02000800000000000000" pitchFamily="2" charset="0"/>
              </a:rPr>
              <a:t>Substitution Tag</a:t>
            </a:r>
          </a:p>
        </p:txBody>
      </p:sp>
    </p:spTree>
    <p:extLst>
      <p:ext uri="{BB962C8B-B14F-4D97-AF65-F5344CB8AC3E}">
        <p14:creationId xmlns:p14="http://schemas.microsoft.com/office/powerpoint/2010/main" val="3342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4CF6-0CDE-0A4A-B6E3-5CEF4453B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51" y="2174240"/>
            <a:ext cx="2902690" cy="2719546"/>
          </a:xfrm>
        </p:spPr>
        <p:txBody>
          <a:bodyPr/>
          <a:lstStyle/>
          <a:p>
            <a:r>
              <a:rPr lang="en-US" sz="3200" dirty="0"/>
              <a:t>SQL in JSP via Java Database Connectivity (JDBC)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BAAFD-EED7-6D44-ACB6-9DA2F461D86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61E00-30F1-BD44-B5E2-54F2E347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49" y="228760"/>
            <a:ext cx="6348400" cy="46319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6F7032-76BA-EE4E-B00F-C67AD6690D04}"/>
              </a:ext>
            </a:extLst>
          </p:cNvPr>
          <p:cNvSpPr/>
          <p:nvPr/>
        </p:nvSpPr>
        <p:spPr>
          <a:xfrm>
            <a:off x="2570480" y="1402081"/>
            <a:ext cx="6438369" cy="105664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EE805A-4537-CB4E-82AE-12411AF74659}"/>
              </a:ext>
            </a:extLst>
          </p:cNvPr>
          <p:cNvSpPr/>
          <p:nvPr/>
        </p:nvSpPr>
        <p:spPr>
          <a:xfrm>
            <a:off x="2615464" y="3005692"/>
            <a:ext cx="6438369" cy="1627267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1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71E-21C6-434F-934A-7C134E1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269" y="92128"/>
            <a:ext cx="6379618" cy="645300"/>
          </a:xfrm>
        </p:spPr>
        <p:txBody>
          <a:bodyPr/>
          <a:lstStyle/>
          <a:p>
            <a:r>
              <a:rPr lang="en-US" dirty="0"/>
              <a:t>Typical Elements of a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CA8B-3D67-1D48-804D-F3174CF59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C4FE-A156-E343-9B92-C762E380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4" y="942662"/>
            <a:ext cx="6577866" cy="374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9F4D2-7060-0040-AF81-F6B897FD37D1}"/>
              </a:ext>
            </a:extLst>
          </p:cNvPr>
          <p:cNvSpPr txBox="1"/>
          <p:nvPr/>
        </p:nvSpPr>
        <p:spPr>
          <a:xfrm>
            <a:off x="4572000" y="4897279"/>
            <a:ext cx="46570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from: https://</a:t>
            </a:r>
            <a:r>
              <a:rPr lang="en-US" sz="1000" dirty="0" err="1">
                <a:solidFill>
                  <a:srgbClr val="002060"/>
                </a:solidFill>
              </a:rPr>
              <a:t>rubygarage.org</a:t>
            </a:r>
            <a:r>
              <a:rPr lang="en-US" sz="1000" dirty="0">
                <a:solidFill>
                  <a:srgbClr val="002060"/>
                </a:solidFill>
              </a:rPr>
              <a:t>/blog/technology-stack-for-web-development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D5235-7BD0-2A47-9D57-098194147C57}"/>
              </a:ext>
            </a:extLst>
          </p:cNvPr>
          <p:cNvSpPr txBox="1"/>
          <p:nvPr/>
        </p:nvSpPr>
        <p:spPr>
          <a:xfrm rot="20860680">
            <a:off x="1073952" y="2094696"/>
            <a:ext cx="1186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Front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3500-284C-364E-AA22-D08D5DAAFF75}"/>
              </a:ext>
            </a:extLst>
          </p:cNvPr>
          <p:cNvSpPr txBox="1"/>
          <p:nvPr/>
        </p:nvSpPr>
        <p:spPr>
          <a:xfrm rot="20860680">
            <a:off x="7942994" y="3567284"/>
            <a:ext cx="1050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Back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F8AB5A-0EAC-C84B-9A45-C96F4BAD55C2}"/>
              </a:ext>
            </a:extLst>
          </p:cNvPr>
          <p:cNvGrpSpPr/>
          <p:nvPr/>
        </p:nvGrpSpPr>
        <p:grpSpPr>
          <a:xfrm>
            <a:off x="4046691" y="1868781"/>
            <a:ext cx="1361696" cy="954107"/>
            <a:chOff x="4137553" y="3390096"/>
            <a:chExt cx="1361696" cy="9541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60D21A-15E4-8B46-8A48-B098D415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149" y="3794438"/>
              <a:ext cx="4191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7F665-A641-2F47-8250-EE34072BACD0}"/>
                </a:ext>
              </a:extLst>
            </p:cNvPr>
            <p:cNvSpPr txBox="1"/>
            <p:nvPr/>
          </p:nvSpPr>
          <p:spPr>
            <a:xfrm rot="20860680">
              <a:off x="4137553" y="3390096"/>
              <a:ext cx="1128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</a:t>
              </a:r>
            </a:p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090827-43B7-1240-9407-A14F63015BEC}"/>
              </a:ext>
            </a:extLst>
          </p:cNvPr>
          <p:cNvSpPr txBox="1"/>
          <p:nvPr/>
        </p:nvSpPr>
        <p:spPr>
          <a:xfrm rot="20860680">
            <a:off x="3591085" y="3469876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Web APIs</a:t>
            </a:r>
          </a:p>
        </p:txBody>
      </p:sp>
    </p:spTree>
    <p:extLst>
      <p:ext uri="{BB962C8B-B14F-4D97-AF65-F5344CB8AC3E}">
        <p14:creationId xmlns:p14="http://schemas.microsoft.com/office/powerpoint/2010/main" val="1004858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98D9-4F4C-804D-8584-2D583D96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80" y="8230"/>
            <a:ext cx="4944300" cy="645300"/>
          </a:xfrm>
        </p:spPr>
        <p:txBody>
          <a:bodyPr/>
          <a:lstStyle/>
          <a:p>
            <a:r>
              <a:rPr lang="en-US" dirty="0"/>
              <a:t>Passing Query Parameters to JSP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749CA-C201-9244-AD34-C0DB538673A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F1BC2F-2AC2-5343-BAAF-5C525AC2C09F}"/>
              </a:ext>
            </a:extLst>
          </p:cNvPr>
          <p:cNvSpPr/>
          <p:nvPr/>
        </p:nvSpPr>
        <p:spPr>
          <a:xfrm>
            <a:off x="6400799" y="777187"/>
            <a:ext cx="1910081" cy="33528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FC00C-7795-B64F-A52B-A1CE9A9E1A6A}"/>
              </a:ext>
            </a:extLst>
          </p:cNvPr>
          <p:cNvSpPr txBox="1"/>
          <p:nvPr/>
        </p:nvSpPr>
        <p:spPr>
          <a:xfrm>
            <a:off x="1873250" y="740916"/>
            <a:ext cx="78536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http://localhost:8080/comp256/jsp2.jsp?first_name=Zara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8426C7-A0C0-B240-AE0F-0A887EC75BEB}"/>
              </a:ext>
            </a:extLst>
          </p:cNvPr>
          <p:cNvGrpSpPr/>
          <p:nvPr/>
        </p:nvGrpSpPr>
        <p:grpSpPr>
          <a:xfrm>
            <a:off x="1270287" y="1228412"/>
            <a:ext cx="6603425" cy="3837755"/>
            <a:chOff x="1270287" y="1228412"/>
            <a:chExt cx="6603425" cy="38377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5B95E4-D86B-084E-BDC2-8E7099F4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287" y="1228412"/>
              <a:ext cx="6603425" cy="38377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845F89-7664-1548-9C74-5A01C3CB8B07}"/>
                </a:ext>
              </a:extLst>
            </p:cNvPr>
            <p:cNvSpPr/>
            <p:nvPr/>
          </p:nvSpPr>
          <p:spPr>
            <a:xfrm>
              <a:off x="2423580" y="3648006"/>
              <a:ext cx="5450132" cy="222954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6ACE867-27A4-3D48-8C74-4EB242EF0F5D}"/>
              </a:ext>
            </a:extLst>
          </p:cNvPr>
          <p:cNvSpPr/>
          <p:nvPr/>
        </p:nvSpPr>
        <p:spPr>
          <a:xfrm>
            <a:off x="2931580" y="4117300"/>
            <a:ext cx="908900" cy="22295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7688D3D-A0D5-8245-A627-9BBE0E3F5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5" y="2278004"/>
            <a:ext cx="69088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8B370-8F51-C74A-8A99-9E6DFC1B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00" y="878158"/>
            <a:ext cx="4944300" cy="645300"/>
          </a:xfrm>
        </p:spPr>
        <p:txBody>
          <a:bodyPr/>
          <a:lstStyle/>
          <a:p>
            <a:r>
              <a:rPr lang="en-US" sz="3600" dirty="0"/>
              <a:t>HTML </a:t>
            </a:r>
            <a:br>
              <a:rPr lang="en-US" sz="3600" dirty="0"/>
            </a:br>
            <a:r>
              <a:rPr lang="en-US" sz="3600" dirty="0"/>
              <a:t>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42EE7-7037-4A44-8CCA-8A8C55F6A63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6A0B7-68B6-B845-B04C-63CC6C805F94}"/>
              </a:ext>
            </a:extLst>
          </p:cNvPr>
          <p:cNvSpPr txBox="1"/>
          <p:nvPr/>
        </p:nvSpPr>
        <p:spPr>
          <a:xfrm>
            <a:off x="1750767" y="1885773"/>
            <a:ext cx="52997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http://localhost:8080/comp256/jsp2.jsp?first_name=Zara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111826-4D91-9249-ABF1-F853502133C7}"/>
              </a:ext>
            </a:extLst>
          </p:cNvPr>
          <p:cNvSpPr/>
          <p:nvPr/>
        </p:nvSpPr>
        <p:spPr>
          <a:xfrm>
            <a:off x="1606514" y="3856813"/>
            <a:ext cx="5515645" cy="22295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92E1FA-CE1A-E848-9DAE-CDF326A8AAA8}"/>
              </a:ext>
            </a:extLst>
          </p:cNvPr>
          <p:cNvSpPr/>
          <p:nvPr/>
        </p:nvSpPr>
        <p:spPr>
          <a:xfrm>
            <a:off x="4664782" y="4039577"/>
            <a:ext cx="1451538" cy="22295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089E40-4A49-DB44-A8B9-AD02C8856F8A}"/>
              </a:ext>
            </a:extLst>
          </p:cNvPr>
          <p:cNvSpPr/>
          <p:nvPr/>
        </p:nvSpPr>
        <p:spPr>
          <a:xfrm>
            <a:off x="5313680" y="4252371"/>
            <a:ext cx="1451538" cy="22295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BC318-F3C9-6C4C-BDB9-37CFC29B2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594" y="76612"/>
            <a:ext cx="3665485" cy="171484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0CB3CE-E0E0-D34C-9858-B96D3BC6544F}"/>
              </a:ext>
            </a:extLst>
          </p:cNvPr>
          <p:cNvSpPr/>
          <p:nvPr/>
        </p:nvSpPr>
        <p:spPr>
          <a:xfrm>
            <a:off x="1750767" y="1916735"/>
            <a:ext cx="3532433" cy="307592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016B1B-3D29-0F4D-A799-029B95C3B745}"/>
              </a:ext>
            </a:extLst>
          </p:cNvPr>
          <p:cNvSpPr/>
          <p:nvPr/>
        </p:nvSpPr>
        <p:spPr>
          <a:xfrm>
            <a:off x="5390550" y="1882698"/>
            <a:ext cx="1558889" cy="3385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A25E2-F863-3E4B-B8CB-2B8C51E26BA6}"/>
              </a:ext>
            </a:extLst>
          </p:cNvPr>
          <p:cNvSpPr/>
          <p:nvPr/>
        </p:nvSpPr>
        <p:spPr>
          <a:xfrm>
            <a:off x="6169994" y="1061248"/>
            <a:ext cx="1764966" cy="33855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15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64296-E4E5-6544-903F-2966CBEA98FF}"/>
              </a:ext>
            </a:extLst>
          </p:cNvPr>
          <p:cNvGrpSpPr/>
          <p:nvPr/>
        </p:nvGrpSpPr>
        <p:grpSpPr>
          <a:xfrm>
            <a:off x="3441379" y="110966"/>
            <a:ext cx="5688333" cy="4921567"/>
            <a:chOff x="3441379" y="110966"/>
            <a:chExt cx="5688333" cy="49215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99A691-E93E-8644-8F54-74F7F7B2C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1379" y="110966"/>
              <a:ext cx="5688333" cy="492156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A93ECA-3FD4-F740-B8EC-D06D0ECB240F}"/>
                </a:ext>
              </a:extLst>
            </p:cNvPr>
            <p:cNvSpPr/>
            <p:nvPr/>
          </p:nvSpPr>
          <p:spPr>
            <a:xfrm>
              <a:off x="4514475" y="648174"/>
              <a:ext cx="4615237" cy="723426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455F669-0FE1-264A-89D9-ECDA5ED53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19" y="3324765"/>
            <a:ext cx="4114288" cy="151284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83B8E2-2AA6-8D4A-90D8-CC6DCFC6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060" y="648174"/>
            <a:ext cx="1924900" cy="1159764"/>
          </a:xfrm>
        </p:spPr>
        <p:txBody>
          <a:bodyPr/>
          <a:lstStyle/>
          <a:p>
            <a:r>
              <a:rPr lang="en-US" sz="3200" dirty="0"/>
              <a:t>JSP and </a:t>
            </a:r>
            <a:br>
              <a:rPr lang="en-US" sz="3200" dirty="0"/>
            </a:br>
            <a:r>
              <a:rPr lang="en-US" sz="3200" dirty="0"/>
              <a:t>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B0742-E8DC-7947-8824-428742C046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AE24-04B4-8047-A7EB-118C8F9D7BE8}"/>
              </a:ext>
            </a:extLst>
          </p:cNvPr>
          <p:cNvSpPr/>
          <p:nvPr/>
        </p:nvSpPr>
        <p:spPr>
          <a:xfrm>
            <a:off x="4514475" y="1485287"/>
            <a:ext cx="3522085" cy="170495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A664D-F977-1446-9FE8-467360B43BF1}"/>
              </a:ext>
            </a:extLst>
          </p:cNvPr>
          <p:cNvSpPr/>
          <p:nvPr/>
        </p:nvSpPr>
        <p:spPr>
          <a:xfrm>
            <a:off x="4514475" y="4330084"/>
            <a:ext cx="1083685" cy="542399"/>
          </a:xfrm>
          <a:prstGeom prst="rect">
            <a:avLst/>
          </a:pr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61FAF9-35B2-5141-AD61-BDDC38886A5E}"/>
              </a:ext>
            </a:extLst>
          </p:cNvPr>
          <p:cNvGrpSpPr/>
          <p:nvPr/>
        </p:nvGrpSpPr>
        <p:grpSpPr>
          <a:xfrm>
            <a:off x="410347" y="3303924"/>
            <a:ext cx="8022453" cy="1527919"/>
            <a:chOff x="410347" y="3303924"/>
            <a:chExt cx="8022453" cy="15279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388382-963D-F84C-BE80-B0F8C0ED4DB0}"/>
                </a:ext>
              </a:extLst>
            </p:cNvPr>
            <p:cNvSpPr/>
            <p:nvPr/>
          </p:nvSpPr>
          <p:spPr>
            <a:xfrm>
              <a:off x="4514475" y="3303924"/>
              <a:ext cx="3918325" cy="912475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9B2779-A17F-AB4D-AB25-CE8E4AADC1AB}"/>
                </a:ext>
              </a:extLst>
            </p:cNvPr>
            <p:cNvSpPr/>
            <p:nvPr/>
          </p:nvSpPr>
          <p:spPr>
            <a:xfrm>
              <a:off x="410347" y="3680943"/>
              <a:ext cx="3860800" cy="115090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3B6CBBF-32CD-1C41-B576-3C6CC971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30" y="2003424"/>
            <a:ext cx="3872067" cy="118681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2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0DA2-69F4-504A-B939-0389EA43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32" y="827970"/>
            <a:ext cx="4944300" cy="645300"/>
          </a:xfrm>
        </p:spPr>
        <p:txBody>
          <a:bodyPr/>
          <a:lstStyle/>
          <a:p>
            <a:r>
              <a:rPr lang="en-US" sz="3200" dirty="0"/>
              <a:t>API Endpoint </a:t>
            </a:r>
            <a:br>
              <a:rPr lang="en-US" sz="3200" dirty="0"/>
            </a:br>
            <a:r>
              <a:rPr lang="en-US" sz="3200" dirty="0"/>
              <a:t>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87DC-243E-274A-8A2E-4192D148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721" y="1636474"/>
            <a:ext cx="4019670" cy="2336086"/>
          </a:xfrm>
        </p:spPr>
        <p:txBody>
          <a:bodyPr/>
          <a:lstStyle/>
          <a:p>
            <a:r>
              <a:rPr lang="en-US" sz="2000" dirty="0"/>
              <a:t>In </a:t>
            </a:r>
            <a:r>
              <a:rPr lang="en-US" sz="2000" b="1" i="1" dirty="0"/>
              <a:t>API Endpoint Handling</a:t>
            </a:r>
            <a:r>
              <a:rPr lang="en-US" sz="2000" b="1" dirty="0"/>
              <a:t> </a:t>
            </a:r>
            <a:r>
              <a:rPr lang="en-US" sz="2000" dirty="0"/>
              <a:t>the query string is </a:t>
            </a:r>
            <a:r>
              <a:rPr lang="en-US" sz="2000" i="1" dirty="0"/>
              <a:t>routed</a:t>
            </a:r>
            <a:r>
              <a:rPr lang="en-US" sz="2000" dirty="0"/>
              <a:t>, based on the </a:t>
            </a:r>
            <a:r>
              <a:rPr lang="en-US" sz="2000" i="1" dirty="0"/>
              <a:t>service</a:t>
            </a:r>
            <a:r>
              <a:rPr lang="en-US" sz="2000" dirty="0"/>
              <a:t>, to a function that generates the response.</a:t>
            </a:r>
          </a:p>
          <a:p>
            <a:pPr lvl="1"/>
            <a:r>
              <a:rPr lang="en-US" sz="2000" dirty="0"/>
              <a:t>Node.js/Express (JavaScript)</a:t>
            </a:r>
          </a:p>
          <a:p>
            <a:pPr lvl="1"/>
            <a:r>
              <a:rPr lang="en-US" sz="2000" dirty="0"/>
              <a:t>Laravel (PHP)</a:t>
            </a:r>
          </a:p>
          <a:p>
            <a:pPr lvl="1"/>
            <a:r>
              <a:rPr lang="en-US" sz="2000" dirty="0"/>
              <a:t>Flask / Django (Python)</a:t>
            </a:r>
          </a:p>
          <a:p>
            <a:pPr lvl="1"/>
            <a:r>
              <a:rPr lang="en-US" sz="2000" dirty="0"/>
              <a:t>Spring (Java)</a:t>
            </a:r>
          </a:p>
          <a:p>
            <a:pPr lvl="1"/>
            <a:r>
              <a:rPr lang="en-US" sz="2000" dirty="0"/>
              <a:t>ASP.NET (C#)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BA27-083D-204D-8128-C49A4C1D9F8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3FF5F3-EADE-8242-B7FE-0E16587B6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50340">
            <a:off x="4394816" y="414427"/>
            <a:ext cx="4734560" cy="17540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7C54150-B8A4-2A46-9545-B8C2B692F9A1}"/>
              </a:ext>
            </a:extLst>
          </p:cNvPr>
          <p:cNvGrpSpPr/>
          <p:nvPr/>
        </p:nvGrpSpPr>
        <p:grpSpPr>
          <a:xfrm>
            <a:off x="4317998" y="2404330"/>
            <a:ext cx="4825143" cy="2276128"/>
            <a:chOff x="4317998" y="2404330"/>
            <a:chExt cx="4825143" cy="22761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DC8913-9A0B-5442-AE56-8FEE9A6DD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7998" y="2404330"/>
              <a:ext cx="4825143" cy="227612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E33892-249E-5D4B-9091-62904C6C3063}"/>
                </a:ext>
              </a:extLst>
            </p:cNvPr>
            <p:cNvSpPr/>
            <p:nvPr/>
          </p:nvSpPr>
          <p:spPr>
            <a:xfrm>
              <a:off x="4667130" y="3167750"/>
              <a:ext cx="3694550" cy="33528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376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1425B-54B1-9743-AE53-12F277261A3C}"/>
              </a:ext>
            </a:extLst>
          </p:cNvPr>
          <p:cNvGrpSpPr/>
          <p:nvPr/>
        </p:nvGrpSpPr>
        <p:grpSpPr>
          <a:xfrm>
            <a:off x="2021840" y="2145874"/>
            <a:ext cx="5831378" cy="719535"/>
            <a:chOff x="2021840" y="2145874"/>
            <a:chExt cx="5831378" cy="7195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2021840" y="2377440"/>
              <a:ext cx="5069840" cy="48796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84EEA-37B6-0243-88BF-C17D6ED91B68}"/>
                </a:ext>
              </a:extLst>
            </p:cNvPr>
            <p:cNvSpPr txBox="1"/>
            <p:nvPr/>
          </p:nvSpPr>
          <p:spPr>
            <a:xfrm rot="665623">
              <a:off x="5984700" y="2145874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Server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34D05E-B7F1-704E-B406-00E9ED153E54}"/>
              </a:ext>
            </a:extLst>
          </p:cNvPr>
          <p:cNvSpPr/>
          <p:nvPr/>
        </p:nvSpPr>
        <p:spPr>
          <a:xfrm>
            <a:off x="561975" y="3423920"/>
            <a:ext cx="6685437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7382BB-EF4D-9245-82F1-8F3EFC6AA3D7}"/>
              </a:ext>
            </a:extLst>
          </p:cNvPr>
          <p:cNvSpPr/>
          <p:nvPr/>
        </p:nvSpPr>
        <p:spPr>
          <a:xfrm>
            <a:off x="4450080" y="2946400"/>
            <a:ext cx="2797331" cy="4924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720F4-25DA-814C-8D52-AB4839847352}"/>
              </a:ext>
            </a:extLst>
          </p:cNvPr>
          <p:cNvSpPr/>
          <p:nvPr/>
        </p:nvSpPr>
        <p:spPr>
          <a:xfrm>
            <a:off x="561975" y="4033520"/>
            <a:ext cx="3034665" cy="4924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A8ED8C-DBD8-2848-872E-B909ECDFEC84}"/>
              </a:ext>
            </a:extLst>
          </p:cNvPr>
          <p:cNvSpPr txBox="1"/>
          <p:nvPr/>
        </p:nvSpPr>
        <p:spPr>
          <a:xfrm rot="20242817">
            <a:off x="3108290" y="3913847"/>
            <a:ext cx="186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Query String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3023A-5186-494B-B205-F57E4AC153A5}"/>
              </a:ext>
            </a:extLst>
          </p:cNvPr>
          <p:cNvGrpSpPr/>
          <p:nvPr/>
        </p:nvGrpSpPr>
        <p:grpSpPr>
          <a:xfrm>
            <a:off x="-509406" y="2759230"/>
            <a:ext cx="4677317" cy="679664"/>
            <a:chOff x="3125563" y="2759230"/>
            <a:chExt cx="4677317" cy="6796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7FE231-9517-AB4F-9084-2D0C80E77451}"/>
                </a:ext>
              </a:extLst>
            </p:cNvPr>
            <p:cNvSpPr/>
            <p:nvPr/>
          </p:nvSpPr>
          <p:spPr>
            <a:xfrm>
              <a:off x="4165600" y="2946400"/>
              <a:ext cx="3637280" cy="492494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886821">
              <a:off x="3125563" y="2759230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Service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59524" y="2269758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352710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93A1DE-EB89-AA47-977C-9BC6D97A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7004900" cy="645300"/>
          </a:xfrm>
        </p:spPr>
        <p:txBody>
          <a:bodyPr/>
          <a:lstStyle/>
          <a:p>
            <a:r>
              <a:rPr lang="en-US" sz="3200" dirty="0"/>
              <a:t>Back-End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85DFE2-14D5-0845-8503-8F2B39660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1219914"/>
            <a:ext cx="5666105" cy="3697526"/>
          </a:xfrm>
        </p:spPr>
        <p:txBody>
          <a:bodyPr/>
          <a:lstStyle/>
          <a:p>
            <a:r>
              <a:rPr lang="en-US" sz="2400" dirty="0"/>
              <a:t>Static:</a:t>
            </a:r>
          </a:p>
          <a:p>
            <a:pPr lvl="1"/>
            <a:r>
              <a:rPr lang="en-US" sz="1800" dirty="0"/>
              <a:t>Files (HTML / CSS / JS / Images / Sounds / Videos / text / JSON / XML / etc.)</a:t>
            </a:r>
          </a:p>
          <a:p>
            <a:pPr lvl="1"/>
            <a:r>
              <a:rPr lang="en-US" sz="1800" dirty="0"/>
              <a:t>Read from a file and served, as is, back to the requestor</a:t>
            </a:r>
          </a:p>
          <a:p>
            <a:r>
              <a:rPr lang="en-US" sz="2400" dirty="0"/>
              <a:t>Dynamic:</a:t>
            </a:r>
          </a:p>
          <a:p>
            <a:pPr lvl="1"/>
            <a:r>
              <a:rPr lang="en-US" sz="1800" dirty="0"/>
              <a:t>Content (HTML / CSS / JS / Images / Sounds / Videos / text / JSON / XML / etc.)</a:t>
            </a:r>
          </a:p>
          <a:p>
            <a:pPr lvl="1"/>
            <a:r>
              <a:rPr lang="en-US" sz="1800" dirty="0"/>
              <a:t>Does not exist in a file</a:t>
            </a:r>
          </a:p>
          <a:p>
            <a:pPr lvl="1"/>
            <a:r>
              <a:rPr lang="en-US" sz="1800" dirty="0"/>
              <a:t>Generated as output from a back-end program</a:t>
            </a:r>
          </a:p>
          <a:p>
            <a:pPr lvl="1"/>
            <a:r>
              <a:rPr lang="en-US" sz="1800" dirty="0"/>
              <a:t>Frequently involving a database</a:t>
            </a:r>
          </a:p>
          <a:p>
            <a:pPr lvl="1"/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73E4-948B-4043-8A8D-48AC5BF3079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1BD2E-D4C8-A34B-ADC5-08BB5259BB84}"/>
              </a:ext>
            </a:extLst>
          </p:cNvPr>
          <p:cNvSpPr txBox="1"/>
          <p:nvPr/>
        </p:nvSpPr>
        <p:spPr>
          <a:xfrm rot="20934304">
            <a:off x="7337845" y="1735965"/>
            <a:ext cx="1457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Everyone gets the same files.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AB61B-6566-7545-B677-5543F5CC680C}"/>
              </a:ext>
            </a:extLst>
          </p:cNvPr>
          <p:cNvSpPr txBox="1"/>
          <p:nvPr/>
        </p:nvSpPr>
        <p:spPr>
          <a:xfrm rot="20694737">
            <a:off x="141371" y="2903563"/>
            <a:ext cx="20938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Customizable e.g. date, location, profile, query parameters etc. The content served is created specifically for each request.</a:t>
            </a:r>
          </a:p>
        </p:txBody>
      </p:sp>
    </p:spTree>
    <p:extLst>
      <p:ext uri="{BB962C8B-B14F-4D97-AF65-F5344CB8AC3E}">
        <p14:creationId xmlns:p14="http://schemas.microsoft.com/office/powerpoint/2010/main" val="9609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EFBA92-314F-C04D-ACA7-1C3E8F68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5897460" cy="645300"/>
          </a:xfrm>
        </p:spPr>
        <p:txBody>
          <a:bodyPr/>
          <a:lstStyle/>
          <a:p>
            <a:r>
              <a:rPr lang="en-US" sz="3200" dirty="0"/>
              <a:t>Back-End Dynamic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C01996-54E8-1448-B568-7BD85AC3F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645785" cy="3025108"/>
          </a:xfrm>
        </p:spPr>
        <p:txBody>
          <a:bodyPr/>
          <a:lstStyle/>
          <a:p>
            <a:r>
              <a:rPr lang="en-US" sz="2000" dirty="0"/>
              <a:t>Dynamic content on the back-end is generated by applications that run on the server in response to requests.</a:t>
            </a:r>
          </a:p>
          <a:p>
            <a:r>
              <a:rPr lang="en-US" sz="2000" dirty="0"/>
              <a:t>Three approaches:</a:t>
            </a:r>
          </a:p>
          <a:p>
            <a:pPr lvl="1"/>
            <a:r>
              <a:rPr lang="en-US" sz="2000" dirty="0"/>
              <a:t>Page Generation</a:t>
            </a:r>
          </a:p>
          <a:p>
            <a:pPr lvl="1"/>
            <a:r>
              <a:rPr lang="en-US" sz="2000" dirty="0"/>
              <a:t>Server Pages</a:t>
            </a:r>
          </a:p>
          <a:p>
            <a:pPr lvl="1"/>
            <a:r>
              <a:rPr lang="en-US" sz="2000" dirty="0"/>
              <a:t>API Endpoint Handlers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659B6-924D-1045-8F30-11D374DE6E6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70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9E3E9A-EE89-4B42-99F6-563D193D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82" y="120038"/>
            <a:ext cx="3602037" cy="305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F2771-0F7C-6F41-98BD-125FBC46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43CFA-AFCF-854A-90DE-4827C9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89" y="1741800"/>
            <a:ext cx="4612957" cy="3044513"/>
          </a:xfrm>
        </p:spPr>
        <p:txBody>
          <a:bodyPr/>
          <a:lstStyle/>
          <a:p>
            <a:r>
              <a:rPr lang="en-US" sz="2400" dirty="0"/>
              <a:t>With </a:t>
            </a:r>
            <a:r>
              <a:rPr lang="en-US" sz="2400" b="1" i="1" dirty="0"/>
              <a:t>page generation </a:t>
            </a:r>
            <a:r>
              <a:rPr lang="en-US" sz="2400" dirty="0"/>
              <a:t>a program/script run on the server that outputs an entire web page.</a:t>
            </a:r>
          </a:p>
          <a:p>
            <a:pPr lvl="1"/>
            <a:r>
              <a:rPr lang="en-US" sz="2000" dirty="0"/>
              <a:t>Common Gateway Interface (CGI)</a:t>
            </a:r>
          </a:p>
          <a:p>
            <a:pPr lvl="2"/>
            <a:r>
              <a:rPr lang="en-US" sz="2000" dirty="0"/>
              <a:t>CGI Scripts (Bash/Perl)</a:t>
            </a:r>
          </a:p>
          <a:p>
            <a:pPr lvl="1"/>
            <a:r>
              <a:rPr lang="en-US" sz="2000" dirty="0"/>
              <a:t>Java Servlets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39421-A507-AC46-BD59-65A99E938E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A14476-F450-074D-A876-4639A4F5E722}"/>
              </a:ext>
            </a:extLst>
          </p:cNvPr>
          <p:cNvGrpSpPr/>
          <p:nvPr/>
        </p:nvGrpSpPr>
        <p:grpSpPr>
          <a:xfrm>
            <a:off x="6727800" y="2451712"/>
            <a:ext cx="2291346" cy="2571750"/>
            <a:chOff x="6147248" y="196455"/>
            <a:chExt cx="2341775" cy="26950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EDB77B-5523-A14D-961A-96B1F317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7248" y="196455"/>
              <a:ext cx="2341775" cy="269503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8A0189-CEB2-9F4D-B0D5-13863E6F6D26}"/>
                </a:ext>
              </a:extLst>
            </p:cNvPr>
            <p:cNvSpPr txBox="1"/>
            <p:nvPr/>
          </p:nvSpPr>
          <p:spPr>
            <a:xfrm>
              <a:off x="6279328" y="249064"/>
              <a:ext cx="595035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CGI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234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21C3-1D26-EA40-8B3F-417AE3D5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940" y="1130228"/>
            <a:ext cx="4944300" cy="645300"/>
          </a:xfrm>
        </p:spPr>
        <p:txBody>
          <a:bodyPr/>
          <a:lstStyle/>
          <a:p>
            <a:r>
              <a:rPr lang="en-US" sz="3200" dirty="0"/>
              <a:t>Server </a:t>
            </a:r>
            <a:br>
              <a:rPr lang="en-US" sz="3200" dirty="0"/>
            </a:br>
            <a:r>
              <a:rPr lang="en-US" sz="3200" dirty="0"/>
              <a:t>Pages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3BCAB-9BB5-974F-BFC0-6BC46F738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736" y="1837895"/>
            <a:ext cx="5117465" cy="2948418"/>
          </a:xfrm>
        </p:spPr>
        <p:txBody>
          <a:bodyPr/>
          <a:lstStyle/>
          <a:p>
            <a:r>
              <a:rPr lang="en-US" sz="2400" dirty="0"/>
              <a:t>With </a:t>
            </a:r>
            <a:r>
              <a:rPr lang="en-US" sz="2400" b="1" i="1" dirty="0"/>
              <a:t>server pages</a:t>
            </a:r>
            <a:r>
              <a:rPr lang="en-US" sz="2400" dirty="0"/>
              <a:t> a </a:t>
            </a:r>
            <a:br>
              <a:rPr lang="en-US" sz="2400" dirty="0"/>
            </a:br>
            <a:r>
              <a:rPr lang="en-US" sz="2400" dirty="0"/>
              <a:t>script is embedded into </a:t>
            </a:r>
            <a:br>
              <a:rPr lang="en-US" sz="2400" dirty="0"/>
            </a:br>
            <a:r>
              <a:rPr lang="en-US" sz="2400" dirty="0"/>
              <a:t>an HTML source file </a:t>
            </a:r>
            <a:br>
              <a:rPr lang="en-US" sz="2400" dirty="0"/>
            </a:br>
            <a:r>
              <a:rPr lang="en-US" sz="2400" dirty="0"/>
              <a:t>(using special tags) and the</a:t>
            </a:r>
            <a:br>
              <a:rPr lang="en-US" sz="2400" dirty="0"/>
            </a:br>
            <a:r>
              <a:rPr lang="en-US" sz="2400" dirty="0"/>
              <a:t>output generated by the </a:t>
            </a:r>
            <a:br>
              <a:rPr lang="en-US" sz="2400" dirty="0"/>
            </a:br>
            <a:r>
              <a:rPr lang="en-US" sz="2400" dirty="0"/>
              <a:t>script becomes part of the page.</a:t>
            </a:r>
          </a:p>
          <a:p>
            <a:pPr lvl="1"/>
            <a:r>
              <a:rPr lang="en-US" sz="2000" dirty="0"/>
              <a:t>Java Server Pages (JSP)</a:t>
            </a:r>
          </a:p>
          <a:p>
            <a:pPr lvl="1"/>
            <a:r>
              <a:rPr lang="en-US" sz="2000" dirty="0"/>
              <a:t>Active Server Pages (ASP)</a:t>
            </a:r>
          </a:p>
          <a:p>
            <a:pPr lvl="1"/>
            <a:r>
              <a:rPr lang="en-US" sz="2000" dirty="0"/>
              <a:t>PHP Hypertext Preprocessor (PHP)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E2C4C-C297-6641-B02E-1868A45BD8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3DD899-E0B4-3146-B9A2-93EBC9461747}"/>
              </a:ext>
            </a:extLst>
          </p:cNvPr>
          <p:cNvGrpSpPr/>
          <p:nvPr/>
        </p:nvGrpSpPr>
        <p:grpSpPr>
          <a:xfrm>
            <a:off x="4577611" y="71992"/>
            <a:ext cx="4175653" cy="3531805"/>
            <a:chOff x="4577611" y="71992"/>
            <a:chExt cx="4175653" cy="35318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C0CA37-83D3-2E4D-A7EC-56A53F9D3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7611" y="71992"/>
              <a:ext cx="4146654" cy="353180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914E25-E8EA-E04D-96BD-6D4F08B0E41B}"/>
                </a:ext>
              </a:extLst>
            </p:cNvPr>
            <p:cNvSpPr/>
            <p:nvPr/>
          </p:nvSpPr>
          <p:spPr>
            <a:xfrm>
              <a:off x="5429699" y="1775528"/>
              <a:ext cx="3323565" cy="13708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0087B78-6E43-C047-8378-8BE340AB9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858" y="3638153"/>
            <a:ext cx="2943864" cy="1370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B6880A-82D1-4845-AB52-F31CE9ADDB12}"/>
              </a:ext>
            </a:extLst>
          </p:cNvPr>
          <p:cNvSpPr txBox="1"/>
          <p:nvPr/>
        </p:nvSpPr>
        <p:spPr>
          <a:xfrm rot="20934304">
            <a:off x="7163461" y="1623373"/>
            <a:ext cx="1457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Segoe Print" panose="02000800000000000000" pitchFamily="2" charset="0"/>
              </a:rPr>
              <a:t>&lt;% … %&gt; 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Segoe Print" panose="02000800000000000000" pitchFamily="2" charset="0"/>
              </a:rPr>
              <a:t>JSP Tags</a:t>
            </a:r>
          </a:p>
        </p:txBody>
      </p:sp>
    </p:spTree>
    <p:extLst>
      <p:ext uri="{BB962C8B-B14F-4D97-AF65-F5344CB8AC3E}">
        <p14:creationId xmlns:p14="http://schemas.microsoft.com/office/powerpoint/2010/main" val="32113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16AE-275A-BC48-8655-FD25B43A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6181940" cy="645300"/>
          </a:xfrm>
        </p:spPr>
        <p:txBody>
          <a:bodyPr/>
          <a:lstStyle/>
          <a:p>
            <a:r>
              <a:rPr lang="en-US" sz="3200" dirty="0"/>
              <a:t>Some Server Page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21912-A983-BD49-A1D0-9130CCB5191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7F65FB-B5D7-2443-B334-DF232956F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77" y="1857693"/>
            <a:ext cx="2377454" cy="316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FCA238-BED3-0B4E-A5E4-63F80E707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137" y="1857693"/>
            <a:ext cx="3130303" cy="316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BF61B6-DF90-6A46-BA2C-D2C274288F83}"/>
              </a:ext>
            </a:extLst>
          </p:cNvPr>
          <p:cNvSpPr txBox="1"/>
          <p:nvPr/>
        </p:nvSpPr>
        <p:spPr>
          <a:xfrm>
            <a:off x="1473200" y="1430159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370D6-F4C7-FA44-8470-4DA7F423E1D8}"/>
              </a:ext>
            </a:extLst>
          </p:cNvPr>
          <p:cNvSpPr txBox="1"/>
          <p:nvPr/>
        </p:nvSpPr>
        <p:spPr>
          <a:xfrm>
            <a:off x="4301616" y="1430159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PHP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FEAEC-5CCB-9E43-AD3D-C54D9D43BC1F}"/>
              </a:ext>
            </a:extLst>
          </p:cNvPr>
          <p:cNvSpPr txBox="1"/>
          <p:nvPr/>
        </p:nvSpPr>
        <p:spPr>
          <a:xfrm>
            <a:off x="7163459" y="1405222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ASP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6A130A-6F5E-2241-9C5B-E024E6A17C43}"/>
              </a:ext>
            </a:extLst>
          </p:cNvPr>
          <p:cNvSpPr/>
          <p:nvPr/>
        </p:nvSpPr>
        <p:spPr>
          <a:xfrm>
            <a:off x="3489403" y="3019265"/>
            <a:ext cx="2068117" cy="1227615"/>
          </a:xfrm>
          <a:prstGeom prst="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7CFEE-7847-6D45-8918-F2B63183D352}"/>
              </a:ext>
            </a:extLst>
          </p:cNvPr>
          <p:cNvSpPr/>
          <p:nvPr/>
        </p:nvSpPr>
        <p:spPr>
          <a:xfrm>
            <a:off x="6492240" y="3120865"/>
            <a:ext cx="2593200" cy="1278415"/>
          </a:xfrm>
          <a:prstGeom prst="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B9A66-E2DA-AC4A-909A-247C68B7F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6" y="1857692"/>
            <a:ext cx="3166066" cy="3162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A58D09-161D-7244-9A57-11178F23C439}"/>
              </a:ext>
            </a:extLst>
          </p:cNvPr>
          <p:cNvSpPr/>
          <p:nvPr/>
        </p:nvSpPr>
        <p:spPr>
          <a:xfrm>
            <a:off x="833120" y="3267515"/>
            <a:ext cx="2346406" cy="1060646"/>
          </a:xfrm>
          <a:prstGeom prst="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81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0DA2-69F4-504A-B939-0389EA43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28" y="1060574"/>
            <a:ext cx="4944300" cy="645300"/>
          </a:xfrm>
        </p:spPr>
        <p:txBody>
          <a:bodyPr/>
          <a:lstStyle/>
          <a:p>
            <a:r>
              <a:rPr lang="en-US" sz="3200" dirty="0"/>
              <a:t>API Endpoint </a:t>
            </a:r>
            <a:br>
              <a:rPr lang="en-US" sz="3200" dirty="0"/>
            </a:br>
            <a:r>
              <a:rPr lang="en-US" sz="3200" dirty="0"/>
              <a:t>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487DC-243E-274A-8A2E-4192D148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721" y="1636474"/>
            <a:ext cx="4019670" cy="2336086"/>
          </a:xfrm>
        </p:spPr>
        <p:txBody>
          <a:bodyPr/>
          <a:lstStyle/>
          <a:p>
            <a:r>
              <a:rPr lang="en-US" sz="2000" dirty="0"/>
              <a:t>In </a:t>
            </a:r>
            <a:r>
              <a:rPr lang="en-US" sz="2000" b="1" i="1" dirty="0"/>
              <a:t>API Endpoint Handling</a:t>
            </a:r>
            <a:r>
              <a:rPr lang="en-US" sz="2000" b="1" dirty="0"/>
              <a:t> </a:t>
            </a:r>
            <a:r>
              <a:rPr lang="en-US" sz="2000" dirty="0"/>
              <a:t>the query string is </a:t>
            </a:r>
            <a:r>
              <a:rPr lang="en-US" sz="2000" i="1" dirty="0"/>
              <a:t>routed</a:t>
            </a:r>
            <a:r>
              <a:rPr lang="en-US" sz="2000" dirty="0"/>
              <a:t>, based on the </a:t>
            </a:r>
            <a:r>
              <a:rPr lang="en-US" sz="2000" i="1" dirty="0"/>
              <a:t>service</a:t>
            </a:r>
            <a:r>
              <a:rPr lang="en-US" sz="2000" dirty="0"/>
              <a:t>, to a function that generates the response.</a:t>
            </a:r>
          </a:p>
          <a:p>
            <a:pPr lvl="1"/>
            <a:r>
              <a:rPr lang="en-US" sz="2000" dirty="0"/>
              <a:t>Node.js/Express (JavaScript)</a:t>
            </a:r>
          </a:p>
          <a:p>
            <a:pPr lvl="1"/>
            <a:r>
              <a:rPr lang="en-US" sz="2000" dirty="0"/>
              <a:t>Laravel (PHP)</a:t>
            </a:r>
          </a:p>
          <a:p>
            <a:pPr lvl="1"/>
            <a:r>
              <a:rPr lang="en-US" sz="2000" dirty="0"/>
              <a:t>Flask / Django (Python)</a:t>
            </a:r>
          </a:p>
          <a:p>
            <a:pPr lvl="1"/>
            <a:r>
              <a:rPr lang="en-US" sz="2000" dirty="0"/>
              <a:t>Spring (Java)</a:t>
            </a:r>
          </a:p>
          <a:p>
            <a:pPr lvl="1"/>
            <a:r>
              <a:rPr lang="en-US" sz="2000" dirty="0"/>
              <a:t>ASP.NET (C#)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BA27-083D-204D-8128-C49A4C1D9F8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804EB-8FA9-B74E-A3B3-AE04CE347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1745">
            <a:off x="4450284" y="237253"/>
            <a:ext cx="4625889" cy="164385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25F7765-9286-6D4E-BA85-53B117BBC034}"/>
              </a:ext>
            </a:extLst>
          </p:cNvPr>
          <p:cNvGrpSpPr/>
          <p:nvPr/>
        </p:nvGrpSpPr>
        <p:grpSpPr>
          <a:xfrm>
            <a:off x="4753393" y="1789111"/>
            <a:ext cx="4019669" cy="3297032"/>
            <a:chOff x="4753393" y="1789111"/>
            <a:chExt cx="4019669" cy="32970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D896C7-6037-1C4B-AC5E-CFB94810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3393" y="1789111"/>
              <a:ext cx="4019669" cy="32970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E33892-249E-5D4B-9091-62904C6C3063}"/>
                </a:ext>
              </a:extLst>
            </p:cNvPr>
            <p:cNvSpPr/>
            <p:nvPr/>
          </p:nvSpPr>
          <p:spPr>
            <a:xfrm>
              <a:off x="5689600" y="2786539"/>
              <a:ext cx="1676400" cy="271621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2D7AB5-0908-704D-A98C-9E47BD35D330}"/>
                </a:ext>
              </a:extLst>
            </p:cNvPr>
            <p:cNvSpPr/>
            <p:nvPr/>
          </p:nvSpPr>
          <p:spPr>
            <a:xfrm>
              <a:off x="5201919" y="3227493"/>
              <a:ext cx="3181889" cy="63902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654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6">
            <a:extLst>
              <a:ext uri="{FF2B5EF4-FFF2-40B4-BE49-F238E27FC236}">
                <a16:creationId xmlns:a16="http://schemas.microsoft.com/office/drawing/2014/main" id="{4F90A6A1-0BA5-AD49-BCAC-5B16C0927E93}"/>
              </a:ext>
            </a:extLst>
          </p:cNvPr>
          <p:cNvSpPr txBox="1">
            <a:spLocks/>
          </p:cNvSpPr>
          <p:nvPr/>
        </p:nvSpPr>
        <p:spPr bwMode="auto">
          <a:xfrm>
            <a:off x="2412048" y="0"/>
            <a:ext cx="7138352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 dirty="0"/>
              <a:t>A </a:t>
            </a:r>
            <a:r>
              <a:rPr lang="en-US" sz="2800" kern="0" dirty="0">
                <a:latin typeface="Courier" pitchFamily="2" charset="0"/>
              </a:rPr>
              <a:t>/sample </a:t>
            </a:r>
            <a:r>
              <a:rPr lang="en-US" sz="2800" kern="0" dirty="0"/>
              <a:t>API Endpoint</a:t>
            </a:r>
            <a:br>
              <a:rPr lang="en-US" sz="2800" kern="0" dirty="0"/>
            </a:br>
            <a:r>
              <a:rPr lang="en-US" sz="2800" kern="0" dirty="0"/>
              <a:t>	The Back-end Code </a:t>
            </a:r>
            <a:endParaRPr lang="en-US" sz="1800" kern="0" dirty="0"/>
          </a:p>
          <a:p>
            <a:r>
              <a:rPr lang="en-US" sz="1800" kern="0" dirty="0"/>
              <a:t>		</a:t>
            </a:r>
            <a:r>
              <a:rPr lang="en-US" sz="2000" kern="0" dirty="0"/>
              <a:t>(</a:t>
            </a:r>
            <a:r>
              <a:rPr lang="en-US" sz="2000" kern="0" dirty="0" err="1"/>
              <a:t>northwindAPI</a:t>
            </a:r>
            <a:r>
              <a:rPr lang="en-US" sz="2000" kern="0" dirty="0"/>
              <a:t>/</a:t>
            </a:r>
            <a:r>
              <a:rPr lang="en-US" sz="2000" kern="0" dirty="0" err="1"/>
              <a:t>server.js</a:t>
            </a:r>
            <a:r>
              <a:rPr lang="en-US" sz="2000" kern="0" dirty="0"/>
              <a:t>)</a:t>
            </a:r>
            <a:endParaRPr lang="en-US" sz="2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07AF8-AB4F-6E43-B564-3E8A58A4523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2E8569-7E2A-E44E-8BB0-E24B2BDD2C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0476" y="1230648"/>
            <a:ext cx="3863144" cy="38160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A87871-7F43-9D4D-A725-3A01DB966B05}"/>
              </a:ext>
            </a:extLst>
          </p:cNvPr>
          <p:cNvSpPr/>
          <p:nvPr/>
        </p:nvSpPr>
        <p:spPr>
          <a:xfrm>
            <a:off x="749521" y="1256105"/>
            <a:ext cx="3594099" cy="15613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8DAF5B-1FB3-8B4D-9451-FC533F60AE2E}"/>
              </a:ext>
            </a:extLst>
          </p:cNvPr>
          <p:cNvSpPr/>
          <p:nvPr/>
        </p:nvSpPr>
        <p:spPr>
          <a:xfrm>
            <a:off x="1102581" y="1437697"/>
            <a:ext cx="3241040" cy="3405289"/>
          </a:xfrm>
          <a:prstGeom prst="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49C579-8B6C-7943-AB6B-8A5A513D3760}"/>
              </a:ext>
            </a:extLst>
          </p:cNvPr>
          <p:cNvGrpSpPr/>
          <p:nvPr/>
        </p:nvGrpSpPr>
        <p:grpSpPr>
          <a:xfrm>
            <a:off x="4681245" y="1579529"/>
            <a:ext cx="3732753" cy="3263457"/>
            <a:chOff x="4681245" y="1579529"/>
            <a:chExt cx="3732753" cy="32634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78299B-A0D8-2843-A4D6-DF008F8937F5}"/>
                </a:ext>
              </a:extLst>
            </p:cNvPr>
            <p:cNvSpPr txBox="1"/>
            <p:nvPr/>
          </p:nvSpPr>
          <p:spPr>
            <a:xfrm>
              <a:off x="4681245" y="1579529"/>
              <a:ext cx="3732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Visit: https://localhost:8000/sample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DFAD2F-9EE4-1C45-A334-6B9B7C33F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3633" y="1948861"/>
              <a:ext cx="2647975" cy="2894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307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19780</TotalTime>
  <Words>3539</Words>
  <Application>Microsoft Macintosh PowerPoint</Application>
  <PresentationFormat>On-screen Show (16:9)</PresentationFormat>
  <Paragraphs>433</Paragraphs>
  <Slides>24</Slides>
  <Notes>23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Muli</vt:lpstr>
      <vt:lpstr>Nixie One</vt:lpstr>
      <vt:lpstr>Arial</vt:lpstr>
      <vt:lpstr>Courier</vt:lpstr>
      <vt:lpstr>Helvetica Neue</vt:lpstr>
      <vt:lpstr>Segoe Print</vt:lpstr>
      <vt:lpstr>Imogen template</vt:lpstr>
      <vt:lpstr>33 – Back-End Dynamic    Content</vt:lpstr>
      <vt:lpstr>Typical Elements of a Web Application</vt:lpstr>
      <vt:lpstr>Back-End Content</vt:lpstr>
      <vt:lpstr>Back-End Dynamic Content</vt:lpstr>
      <vt:lpstr>Page Generation</vt:lpstr>
      <vt:lpstr>Server  Pages</vt:lpstr>
      <vt:lpstr>Some Server Page Technologies</vt:lpstr>
      <vt:lpstr>API Endpoint  Handlers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Acknowledgments</vt:lpstr>
      <vt:lpstr>Examples:</vt:lpstr>
      <vt:lpstr>Another JSP Example</vt:lpstr>
      <vt:lpstr>Mixing JSP and HTML</vt:lpstr>
      <vt:lpstr>SQL in JSP via Java Database Connectivity (JDBC)</vt:lpstr>
      <vt:lpstr>Passing Query Parameters to JSP</vt:lpstr>
      <vt:lpstr>HTML  Forms</vt:lpstr>
      <vt:lpstr>JSP and  SQL</vt:lpstr>
      <vt:lpstr>API Endpoint  Handlers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442</cp:revision>
  <dcterms:created xsi:type="dcterms:W3CDTF">2020-11-19T19:43:32Z</dcterms:created>
  <dcterms:modified xsi:type="dcterms:W3CDTF">2022-05-02T12:15:33Z</dcterms:modified>
</cp:coreProperties>
</file>